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354" r:id="rId5"/>
    <p:sldId id="328" r:id="rId6"/>
    <p:sldId id="308" r:id="rId7"/>
    <p:sldId id="361" r:id="rId8"/>
    <p:sldId id="364" r:id="rId9"/>
    <p:sldId id="342" r:id="rId10"/>
    <p:sldId id="316" r:id="rId11"/>
    <p:sldId id="319" r:id="rId12"/>
    <p:sldId id="367" r:id="rId13"/>
    <p:sldId id="371" r:id="rId14"/>
    <p:sldId id="334" r:id="rId15"/>
    <p:sldId id="297" r:id="rId16"/>
    <p:sldId id="309" r:id="rId17"/>
    <p:sldId id="315" r:id="rId18"/>
    <p:sldId id="357" r:id="rId19"/>
    <p:sldId id="332" r:id="rId20"/>
    <p:sldId id="347" r:id="rId21"/>
    <p:sldId id="331" r:id="rId22"/>
    <p:sldId id="370" r:id="rId23"/>
    <p:sldId id="330" r:id="rId24"/>
    <p:sldId id="351" r:id="rId25"/>
    <p:sldId id="349" r:id="rId26"/>
    <p:sldId id="320" r:id="rId27"/>
    <p:sldId id="359" r:id="rId28"/>
    <p:sldId id="360" r:id="rId29"/>
    <p:sldId id="355" r:id="rId30"/>
    <p:sldId id="373" r:id="rId31"/>
    <p:sldId id="363" r:id="rId32"/>
    <p:sldId id="310" r:id="rId33"/>
    <p:sldId id="366" r:id="rId34"/>
    <p:sldId id="369" r:id="rId35"/>
    <p:sldId id="374" r:id="rId36"/>
    <p:sldId id="317" r:id="rId37"/>
    <p:sldId id="311" r:id="rId38"/>
    <p:sldId id="362" r:id="rId39"/>
    <p:sldId id="303" r:id="rId40"/>
    <p:sldId id="356" r:id="rId41"/>
    <p:sldId id="341" r:id="rId4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A57"/>
    <a:srgbClr val="FFFFFF"/>
    <a:srgbClr val="BDB99E"/>
    <a:srgbClr val="885653"/>
    <a:srgbClr val="E7D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4E2A8-682C-4F8E-B2CC-E1CB43B9587B}" v="3" dt="2026-08-05T09:07:06.3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6405"/>
  </p:normalViewPr>
  <p:slideViewPr>
    <p:cSldViewPr snapToGrid="0" snapToObjects="1">
      <p:cViewPr varScale="1">
        <p:scale>
          <a:sx n="116" d="100"/>
          <a:sy n="116" d="100"/>
        </p:scale>
        <p:origin x="13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gelmann Chantal" userId="ceade8c6-6d2e-4211-83fb-8b467232b982" providerId="ADAL" clId="{28D111FC-2C7B-4C15-BB54-563B85FA67AA}"/>
    <pc:docChg chg="custSel modSld">
      <pc:chgData name="Gugelmann Chantal" userId="ceade8c6-6d2e-4211-83fb-8b467232b982" providerId="ADAL" clId="{28D111FC-2C7B-4C15-BB54-563B85FA67AA}" dt="2026-08-05T09:09:11.473" v="39" actId="20577"/>
      <pc:docMkLst>
        <pc:docMk/>
      </pc:docMkLst>
      <pc:sldChg chg="modSp mod">
        <pc:chgData name="Gugelmann Chantal" userId="ceade8c6-6d2e-4211-83fb-8b467232b982" providerId="ADAL" clId="{28D111FC-2C7B-4C15-BB54-563B85FA67AA}" dt="2026-08-05T09:04:32.193" v="7" actId="6549"/>
        <pc:sldMkLst>
          <pc:docMk/>
          <pc:sldMk cId="1125573022" sldId="354"/>
        </pc:sldMkLst>
        <pc:spChg chg="mod">
          <ac:chgData name="Gugelmann Chantal" userId="ceade8c6-6d2e-4211-83fb-8b467232b982" providerId="ADAL" clId="{28D111FC-2C7B-4C15-BB54-563B85FA67AA}" dt="2026-08-05T09:04:32.193" v="7" actId="6549"/>
          <ac:spMkLst>
            <pc:docMk/>
            <pc:sldMk cId="1125573022" sldId="354"/>
            <ac:spMk id="5" creationId="{F47AA36A-BDED-4A1A-9E65-19E06806B2B7}"/>
          </ac:spMkLst>
        </pc:spChg>
      </pc:sldChg>
      <pc:sldChg chg="modSp mod">
        <pc:chgData name="Gugelmann Chantal" userId="ceade8c6-6d2e-4211-83fb-8b467232b982" providerId="ADAL" clId="{28D111FC-2C7B-4C15-BB54-563B85FA67AA}" dt="2026-08-05T09:08:24.353" v="21" actId="5793"/>
        <pc:sldMkLst>
          <pc:docMk/>
          <pc:sldMk cId="1666071717" sldId="362"/>
        </pc:sldMkLst>
        <pc:spChg chg="mod">
          <ac:chgData name="Gugelmann Chantal" userId="ceade8c6-6d2e-4211-83fb-8b467232b982" providerId="ADAL" clId="{28D111FC-2C7B-4C15-BB54-563B85FA67AA}" dt="2026-08-05T09:08:24.353" v="21" actId="5793"/>
          <ac:spMkLst>
            <pc:docMk/>
            <pc:sldMk cId="1666071717" sldId="362"/>
            <ac:spMk id="14" creationId="{3B5B2D81-DD5C-49DC-9FDD-956CCF112309}"/>
          </ac:spMkLst>
        </pc:spChg>
      </pc:sldChg>
      <pc:sldChg chg="modSp mod">
        <pc:chgData name="Gugelmann Chantal" userId="ceade8c6-6d2e-4211-83fb-8b467232b982" providerId="ADAL" clId="{28D111FC-2C7B-4C15-BB54-563B85FA67AA}" dt="2026-08-05T09:09:11.473" v="39" actId="20577"/>
        <pc:sldMkLst>
          <pc:docMk/>
          <pc:sldMk cId="1425022555" sldId="366"/>
        </pc:sldMkLst>
        <pc:spChg chg="mod">
          <ac:chgData name="Gugelmann Chantal" userId="ceade8c6-6d2e-4211-83fb-8b467232b982" providerId="ADAL" clId="{28D111FC-2C7B-4C15-BB54-563B85FA67AA}" dt="2026-08-05T09:09:11.473" v="39" actId="20577"/>
          <ac:spMkLst>
            <pc:docMk/>
            <pc:sldMk cId="1425022555" sldId="366"/>
            <ac:spMk id="13" creationId="{25AEE5AE-F3FF-BBEE-4AA9-E5A2D5422E00}"/>
          </ac:spMkLst>
        </pc:spChg>
      </pc:sldChg>
      <pc:sldChg chg="delSp modSp mod">
        <pc:chgData name="Gugelmann Chantal" userId="ceade8c6-6d2e-4211-83fb-8b467232b982" providerId="ADAL" clId="{28D111FC-2C7B-4C15-BB54-563B85FA67AA}" dt="2026-08-05T09:05:04.881" v="11" actId="1076"/>
        <pc:sldMkLst>
          <pc:docMk/>
          <pc:sldMk cId="2187283925" sldId="370"/>
        </pc:sldMkLst>
        <pc:spChg chg="mod">
          <ac:chgData name="Gugelmann Chantal" userId="ceade8c6-6d2e-4211-83fb-8b467232b982" providerId="ADAL" clId="{28D111FC-2C7B-4C15-BB54-563B85FA67AA}" dt="2026-08-05T09:04:52.935" v="8" actId="20577"/>
          <ac:spMkLst>
            <pc:docMk/>
            <pc:sldMk cId="2187283925" sldId="370"/>
            <ac:spMk id="32" creationId="{C47C990B-B8CE-6146-8BBD-9BCF249B97A3}"/>
          </ac:spMkLst>
        </pc:spChg>
        <pc:picChg chg="del">
          <ac:chgData name="Gugelmann Chantal" userId="ceade8c6-6d2e-4211-83fb-8b467232b982" providerId="ADAL" clId="{28D111FC-2C7B-4C15-BB54-563B85FA67AA}" dt="2026-08-05T09:04:54.505" v="9" actId="478"/>
          <ac:picMkLst>
            <pc:docMk/>
            <pc:sldMk cId="2187283925" sldId="370"/>
            <ac:picMk id="8" creationId="{31A6D502-8565-946D-3BCB-D246045372D7}"/>
          </ac:picMkLst>
        </pc:picChg>
        <pc:picChg chg="mod">
          <ac:chgData name="Gugelmann Chantal" userId="ceade8c6-6d2e-4211-83fb-8b467232b982" providerId="ADAL" clId="{28D111FC-2C7B-4C15-BB54-563B85FA67AA}" dt="2026-08-05T09:04:58.001" v="10" actId="1076"/>
          <ac:picMkLst>
            <pc:docMk/>
            <pc:sldMk cId="2187283925" sldId="370"/>
            <ac:picMk id="9" creationId="{7C922B2B-F359-ACDD-2A30-EEC6A559D19A}"/>
          </ac:picMkLst>
        </pc:picChg>
        <pc:cxnChg chg="mod">
          <ac:chgData name="Gugelmann Chantal" userId="ceade8c6-6d2e-4211-83fb-8b467232b982" providerId="ADAL" clId="{28D111FC-2C7B-4C15-BB54-563B85FA67AA}" dt="2026-08-05T09:05:04.881" v="11" actId="1076"/>
          <ac:cxnSpMkLst>
            <pc:docMk/>
            <pc:sldMk cId="2187283925" sldId="370"/>
            <ac:cxnSpMk id="3" creationId="{00000000-0000-0000-0000-000000000000}"/>
          </ac:cxnSpMkLst>
        </pc:cxnChg>
      </pc:sldChg>
      <pc:sldChg chg="addSp delSp modSp mod">
        <pc:chgData name="Gugelmann Chantal" userId="ceade8c6-6d2e-4211-83fb-8b467232b982" providerId="ADAL" clId="{28D111FC-2C7B-4C15-BB54-563B85FA67AA}" dt="2026-08-05T09:07:33.723" v="18" actId="14100"/>
        <pc:sldMkLst>
          <pc:docMk/>
          <pc:sldMk cId="1288467628" sldId="374"/>
        </pc:sldMkLst>
        <pc:picChg chg="add mod">
          <ac:chgData name="Gugelmann Chantal" userId="ceade8c6-6d2e-4211-83fb-8b467232b982" providerId="ADAL" clId="{28D111FC-2C7B-4C15-BB54-563B85FA67AA}" dt="2026-08-05T09:07:33.723" v="18" actId="14100"/>
          <ac:picMkLst>
            <pc:docMk/>
            <pc:sldMk cId="1288467628" sldId="374"/>
            <ac:picMk id="9" creationId="{01F148B5-F395-407A-B2F3-B9BDF5F6CC80}"/>
          </ac:picMkLst>
        </pc:picChg>
        <pc:picChg chg="del mod">
          <ac:chgData name="Gugelmann Chantal" userId="ceade8c6-6d2e-4211-83fb-8b467232b982" providerId="ADAL" clId="{28D111FC-2C7B-4C15-BB54-563B85FA67AA}" dt="2026-08-05T09:07:06.359" v="14" actId="478"/>
          <ac:picMkLst>
            <pc:docMk/>
            <pc:sldMk cId="1288467628" sldId="374"/>
            <ac:picMk id="1026" creationId="{A840567B-3410-4952-3BAB-990AEFC156D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9F652EB-1185-8A23-6F41-4475D67597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CB71BFA-51E3-CD1A-B5D8-01E102643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de-DE"/>
              <a:t>09.03.2026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98858B-745E-E53E-C649-8B2F12FCB6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436DE04-5FD4-38A2-4EF9-C95980FA7F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A130F-5905-4AC8-9581-8D6ABF14046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68934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de-DE"/>
              <a:t>09.03.2026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31E34-51AC-894E-B023-2E1F7C4AA0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4013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grosses Bi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476F5BBC-6A36-DD49-9939-9F6952C301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01D9854-7E08-43F5-B29B-3C33410DFC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991850" cy="4824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86A31AC-6DD8-F54E-8A5F-046AC25452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888" y="5677609"/>
            <a:ext cx="1539875" cy="95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2F4E225-8C0D-9E40-8E35-40A2A20532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1850" y="4818846"/>
            <a:ext cx="555625" cy="635000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70F241A-30A2-4D4B-8739-A013E1B4D6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441325"/>
            <a:ext cx="10188574" cy="1295400"/>
          </a:xfrm>
        </p:spPr>
        <p:txBody>
          <a:bodyPr>
            <a:noAutofit/>
          </a:bodyPr>
          <a:lstStyle>
            <a:lvl1pPr marL="0" indent="0">
              <a:lnSpc>
                <a:spcPts val="3160"/>
              </a:lnSpc>
              <a:spcAft>
                <a:spcPts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ts val="3160"/>
              </a:lnSpc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6180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klein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476F5BBC-6A36-DD49-9939-9F6952C301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86A31AC-6DD8-F54E-8A5F-046AC25452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888" y="5677609"/>
            <a:ext cx="1539875" cy="95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2F4E225-8C0D-9E40-8E35-40A2A20532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1850" y="2476910"/>
            <a:ext cx="555625" cy="635000"/>
          </a:xfrm>
          <a:prstGeom prst="rect">
            <a:avLst/>
          </a:prstGeom>
        </p:spPr>
      </p:pic>
      <p:sp>
        <p:nvSpPr>
          <p:cNvPr id="7" name="Bildplatzhalter 2">
            <a:extLst>
              <a:ext uri="{FF2B5EF4-FFF2-40B4-BE49-F238E27FC236}">
                <a16:creationId xmlns:a16="http://schemas.microsoft.com/office/drawing/2014/main" id="{BE56A365-4179-4BBE-BD3F-8A380C39A1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991850" cy="2484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CH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4DEE6B12-07E7-42A3-AF4F-CEDF0CD95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718131"/>
            <a:ext cx="10188575" cy="1295400"/>
          </a:xfrm>
        </p:spPr>
        <p:txBody>
          <a:bodyPr>
            <a:noAutofit/>
          </a:bodyPr>
          <a:lstStyle>
            <a:lvl1pPr marL="0" indent="0">
              <a:lnSpc>
                <a:spcPts val="3160"/>
              </a:lnSpc>
              <a:spcAft>
                <a:spcPts val="0"/>
              </a:spcAft>
              <a:buNone/>
              <a:defRPr sz="280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ts val="3160"/>
              </a:lnSpc>
              <a:spcBef>
                <a:spcPts val="0"/>
              </a:spcBef>
              <a:buFontTx/>
              <a:buNone/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4470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FDBE7F6F-E9A5-4DC1-BBFA-494D55B681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0991850" cy="58769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CH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F5718D29-C34C-4D1F-A7AD-AAEB8E237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92F045-5721-C14C-AADE-6958CF0E98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1158CA-FA6A-E943-BD26-1262A91A83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CA0EFB-4D03-8B43-B977-B2A2EE5D0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467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9A3F88E-E39F-0541-8D20-F13433CB2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A0D25DD-D854-6843-8196-5D57D132B0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736725"/>
            <a:ext cx="10188575" cy="3992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0179531-7A8A-2449-BF03-E9C6E0DAD9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18482C-CAA3-AF49-86F5-9B070E7D3B1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EAC330-00E6-164D-B34D-D5AF2B7D013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138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F3AD80-AB36-9F4D-A63D-718572909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116734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9D6B7DE-D204-DB40-A283-70DC37035A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8" y="1736725"/>
            <a:ext cx="5003800" cy="3981450"/>
          </a:xfrm>
        </p:spPr>
        <p:txBody>
          <a:bodyPr/>
          <a:lstStyle>
            <a:lvl1pPr marL="144000" indent="-144000">
              <a:lnSpc>
                <a:spcPts val="2100"/>
              </a:lnSpc>
              <a:spcAft>
                <a:spcPts val="400"/>
              </a:spcAft>
              <a:defRPr sz="1800" baseline="0"/>
            </a:lvl1pPr>
            <a:lvl2pPr marL="288000" indent="-144000">
              <a:lnSpc>
                <a:spcPts val="2100"/>
              </a:lnSpc>
              <a:spcAft>
                <a:spcPts val="400"/>
              </a:spcAft>
              <a:defRPr sz="1800" baseline="0"/>
            </a:lvl2pPr>
            <a:lvl3pPr marL="432000" indent="-144000">
              <a:lnSpc>
                <a:spcPts val="2100"/>
              </a:lnSpc>
              <a:spcAft>
                <a:spcPts val="400"/>
              </a:spcAft>
              <a:defRPr sz="1800" baseline="0"/>
            </a:lvl3pPr>
            <a:lvl4pPr marL="576000" indent="-144000">
              <a:lnSpc>
                <a:spcPts val="2100"/>
              </a:lnSpc>
              <a:spcAft>
                <a:spcPts val="400"/>
              </a:spcAft>
              <a:defRPr sz="1800" baseline="0"/>
            </a:lvl4pPr>
            <a:lvl5pPr marL="720000" indent="-144000">
              <a:lnSpc>
                <a:spcPts val="2100"/>
              </a:lnSpc>
              <a:spcAft>
                <a:spcPts val="400"/>
              </a:spcAft>
              <a:defRPr sz="1800" baseline="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3076F7D8-68B5-974E-9774-806902A798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807968" y="1736725"/>
            <a:ext cx="5003800" cy="3981450"/>
          </a:xfrm>
        </p:spPr>
        <p:txBody>
          <a:bodyPr/>
          <a:lstStyle>
            <a:lvl1pPr marL="144000" indent="-144000">
              <a:lnSpc>
                <a:spcPts val="2100"/>
              </a:lnSpc>
              <a:spcAft>
                <a:spcPts val="400"/>
              </a:spcAft>
              <a:defRPr sz="1800" baseline="0"/>
            </a:lvl1pPr>
            <a:lvl2pPr marL="288000" indent="-144000">
              <a:lnSpc>
                <a:spcPts val="2100"/>
              </a:lnSpc>
              <a:spcAft>
                <a:spcPts val="400"/>
              </a:spcAft>
              <a:defRPr sz="1800" baseline="0"/>
            </a:lvl2pPr>
            <a:lvl3pPr marL="432000" indent="-144000">
              <a:lnSpc>
                <a:spcPts val="2100"/>
              </a:lnSpc>
              <a:spcAft>
                <a:spcPts val="400"/>
              </a:spcAft>
              <a:defRPr sz="1800" baseline="0"/>
            </a:lvl3pPr>
            <a:lvl4pPr marL="576000" indent="-144000">
              <a:lnSpc>
                <a:spcPts val="2100"/>
              </a:lnSpc>
              <a:spcAft>
                <a:spcPts val="400"/>
              </a:spcAft>
              <a:defRPr sz="1800" baseline="0"/>
            </a:lvl4pPr>
            <a:lvl5pPr marL="720000" indent="-144000">
              <a:lnSpc>
                <a:spcPts val="2100"/>
              </a:lnSpc>
              <a:spcAft>
                <a:spcPts val="400"/>
              </a:spcAft>
              <a:defRPr sz="1800" baseline="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B837AB6-4BBB-0542-AC13-DE5ACE03FE93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B0ABB6-A29D-FC4A-9F64-87A0353D35C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01DE55-AE40-3B4C-8C74-C82D876E5B4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7412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2985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1FB438-0DF7-8642-AD35-0299D683E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2854" y="6444032"/>
            <a:ext cx="775254" cy="4139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CH" sz="10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05.08.2026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7B7571-188A-404C-90E2-BD9EBFF40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44781" y="6444032"/>
            <a:ext cx="617102" cy="4139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DE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0A9AD0E-2EA2-2141-96B0-96EA72BCB5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980960" y="5876925"/>
            <a:ext cx="546410" cy="62446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001CAAB2-3385-C242-9E85-3FA1906B4D96}"/>
              </a:ext>
            </a:extLst>
          </p:cNvPr>
          <p:cNvSpPr/>
          <p:nvPr userDrawn="1"/>
        </p:nvSpPr>
        <p:spPr bwMode="white">
          <a:xfrm>
            <a:off x="0" y="0"/>
            <a:ext cx="10991850" cy="5876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Mastertitelformat bearbeiten</a:t>
            </a:r>
          </a:p>
          <a:p>
            <a:pPr algn="ctr"/>
            <a:endParaRPr lang="de-CH"/>
          </a:p>
        </p:txBody>
      </p:sp>
      <p:sp>
        <p:nvSpPr>
          <p:cNvPr id="43" name="Fußzeilenplatzhalter 42">
            <a:extLst>
              <a:ext uri="{FF2B5EF4-FFF2-40B4-BE49-F238E27FC236}">
                <a16:creationId xmlns:a16="http://schemas.microsoft.com/office/drawing/2014/main" id="{349DBDBD-855F-604B-B24C-8BA146DA3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85290" y="6444032"/>
            <a:ext cx="3276600" cy="4139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CH"/>
              <a:t>Gemeinde Rüti - Startklar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0CD78D-DA75-CF45-8391-EB76A16F4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36725"/>
            <a:ext cx="10188575" cy="39824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B1D6F742-001B-3B4B-A6E9-76D6E2B9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115355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CH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5713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49" r:id="rId3"/>
    <p:sldLayoutId id="2147483668" r:id="rId4"/>
    <p:sldLayoutId id="2147483669" r:id="rId5"/>
  </p:sldLayoutIdLst>
  <p:hf hdr="0"/>
  <p:txStyles>
    <p:titleStyle>
      <a:lvl1pPr algn="l" defTabSz="914400" rtl="0" eaLnBrk="1" latinLnBrk="0" hangingPunct="1">
        <a:lnSpc>
          <a:spcPts val="3160"/>
        </a:lnSpc>
        <a:spcBef>
          <a:spcPct val="0"/>
        </a:spcBef>
        <a:buNone/>
        <a:defRPr sz="2800" kern="1200" baseline="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16000" indent="-216000" algn="l" defTabSz="914400" rtl="0" eaLnBrk="1" latinLnBrk="1" hangingPunct="1">
        <a:lnSpc>
          <a:spcPts val="2880"/>
        </a:lnSpc>
        <a:spcBef>
          <a:spcPts val="0"/>
        </a:spcBef>
        <a:spcAft>
          <a:spcPts val="500"/>
        </a:spcAft>
        <a:buFont typeface="Adobe Caslon Pro Italic"/>
        <a:buChar char="‑"/>
        <a:defRPr sz="24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ts val="2880"/>
        </a:lnSpc>
        <a:spcBef>
          <a:spcPts val="0"/>
        </a:spcBef>
        <a:spcAft>
          <a:spcPts val="500"/>
        </a:spcAft>
        <a:buFont typeface="Adobe Caslon Pro Italic"/>
        <a:buChar char="‑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ts val="2880"/>
        </a:lnSpc>
        <a:spcBef>
          <a:spcPts val="0"/>
        </a:spcBef>
        <a:spcAft>
          <a:spcPts val="500"/>
        </a:spcAft>
        <a:buFont typeface="Adobe Caslon Pro Italic"/>
        <a:buChar char="‑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ts val="2880"/>
        </a:lnSpc>
        <a:spcBef>
          <a:spcPts val="0"/>
        </a:spcBef>
        <a:spcAft>
          <a:spcPts val="500"/>
        </a:spcAft>
        <a:buFont typeface="Adobe Caslon Pro Italic"/>
        <a:buChar char="‑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16000" algn="l" defTabSz="914400" rtl="0" eaLnBrk="1" latinLnBrk="0" hangingPunct="1">
        <a:lnSpc>
          <a:spcPts val="2880"/>
        </a:lnSpc>
        <a:spcBef>
          <a:spcPts val="0"/>
        </a:spcBef>
        <a:spcAft>
          <a:spcPts val="500"/>
        </a:spcAft>
        <a:buFont typeface="Adobe Caslon Pro Italic"/>
        <a:buChar char="‑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94" userDrawn="1">
          <p15:clr>
            <a:srgbClr val="F26B43"/>
          </p15:clr>
        </p15:guide>
        <p15:guide id="2" pos="2457" userDrawn="1">
          <p15:clr>
            <a:srgbClr val="F26B43"/>
          </p15:clr>
        </p15:guide>
        <p15:guide id="5" pos="7423" userDrawn="1">
          <p15:clr>
            <a:srgbClr val="F26B43"/>
          </p15:clr>
        </p15:guide>
        <p15:guide id="6" pos="3659" userDrawn="1">
          <p15:clr>
            <a:srgbClr val="F26B43"/>
          </p15:clr>
        </p15:guide>
        <p15:guide id="8" pos="5722" userDrawn="1">
          <p15:clr>
            <a:srgbClr val="F26B43"/>
          </p15:clr>
        </p15:guide>
        <p15:guide id="9" pos="5836" userDrawn="1">
          <p15:clr>
            <a:srgbClr val="F26B43"/>
          </p15:clr>
        </p15:guide>
        <p15:guide id="10" pos="6811" userDrawn="1">
          <p15:clr>
            <a:srgbClr val="F26B43"/>
          </p15:clr>
        </p15:guide>
        <p15:guide id="11" pos="3545" userDrawn="1">
          <p15:clr>
            <a:srgbClr val="F26B43"/>
          </p15:clr>
        </p15:guide>
        <p15:guide id="12" orient="horz" pos="278" userDrawn="1">
          <p15:clr>
            <a:srgbClr val="F26B43"/>
          </p15:clr>
        </p15:guide>
        <p15:guide id="14" pos="27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pos="1368" userDrawn="1">
          <p15:clr>
            <a:srgbClr val="F26B43"/>
          </p15:clr>
        </p15:guide>
        <p15:guide id="17" pos="1459" userDrawn="1">
          <p15:clr>
            <a:srgbClr val="F26B43"/>
          </p15:clr>
        </p15:guide>
        <p15:guide id="20" pos="2570" userDrawn="1">
          <p15:clr>
            <a:srgbClr val="F26B43"/>
          </p15:clr>
        </p15:guide>
        <p15:guide id="21" pos="4634" userDrawn="1">
          <p15:clr>
            <a:srgbClr val="F26B43"/>
          </p15:clr>
        </p15:guide>
        <p15:guide id="22" pos="4747" userDrawn="1">
          <p15:clr>
            <a:srgbClr val="F26B43"/>
          </p15:clr>
        </p15:guide>
        <p15:guide id="23" pos="6924" userDrawn="1">
          <p15:clr>
            <a:srgbClr val="F26B43"/>
          </p15:clr>
        </p15:guide>
        <p15:guide id="24" orient="horz" pos="37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rueti.ch/freizeit-kultur/bibliothek.html/270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hebamme.ch/" TargetMode="Externa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fzo.ch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amiliennetzrueti.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rueti.ch/freizeit-kultur/bibliothek.html/270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47AA36A-BDED-4A1A-9E65-19E06806B2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718131"/>
            <a:ext cx="10188575" cy="2621312"/>
          </a:xfrm>
        </p:spPr>
        <p:txBody>
          <a:bodyPr/>
          <a:lstStyle/>
          <a:p>
            <a:r>
              <a:rPr lang="de-CH" dirty="0"/>
              <a:t>Frühe Kindheit</a:t>
            </a:r>
          </a:p>
          <a:p>
            <a:endParaRPr lang="de-CH" dirty="0"/>
          </a:p>
          <a:p>
            <a:r>
              <a:rPr lang="de-CH" dirty="0"/>
              <a:t>Angebote in Rüti für Kinder von null bis vier Jahren</a:t>
            </a:r>
          </a:p>
          <a:p>
            <a:pPr lvl="1"/>
            <a:r>
              <a:rPr lang="de-CH" sz="1800" dirty="0">
                <a:solidFill>
                  <a:schemeClr val="tx1"/>
                </a:solidFill>
              </a:rPr>
              <a:t>Stand August 2026</a:t>
            </a:r>
            <a:endParaRPr lang="de-CH" dirty="0"/>
          </a:p>
          <a:p>
            <a:pPr lvl="1"/>
            <a:endParaRPr lang="de-CH" dirty="0"/>
          </a:p>
          <a:p>
            <a:pPr lvl="1"/>
            <a:endParaRPr lang="de-CH" dirty="0"/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A9B30A91-1E0F-494E-AD84-8E88F07EDB67}"/>
              </a:ext>
            </a:extLst>
          </p:cNvPr>
          <p:cNvPicPr preferRelativeResize="0">
            <a:picLocks noGrp="1"/>
          </p:cNvPicPr>
          <p:nvPr>
            <p:ph type="pic" sz="quarter" idx="10"/>
          </p:nvPr>
        </p:nvPicPr>
        <p:blipFill rotWithShape="1">
          <a:blip r:embed="rId2"/>
          <a:srcRect t="22405" b="46711"/>
          <a:stretch/>
        </p:blipFill>
        <p:spPr>
          <a:xfrm>
            <a:off x="0" y="0"/>
            <a:ext cx="12192000" cy="2484000"/>
          </a:xfrm>
        </p:spPr>
      </p:pic>
    </p:spTree>
    <p:extLst>
      <p:ext uri="{BB962C8B-B14F-4D97-AF65-F5344CB8AC3E}">
        <p14:creationId xmlns:p14="http://schemas.microsoft.com/office/powerpoint/2010/main" val="1125573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33E511-19D1-9F5D-EAB2-806A14D64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>
                <a:solidFill>
                  <a:srgbClr val="575A57"/>
                </a:solidFill>
              </a:rPr>
              <a:t>Verein </a:t>
            </a:r>
            <a:r>
              <a:rPr lang="de-DE" sz="2500" dirty="0" err="1">
                <a:solidFill>
                  <a:srgbClr val="575A57"/>
                </a:solidFill>
              </a:rPr>
              <a:t>Zeitgut</a:t>
            </a:r>
            <a:r>
              <a:rPr lang="de-DE" sz="2500" dirty="0">
                <a:solidFill>
                  <a:srgbClr val="575A57"/>
                </a:solidFill>
              </a:rPr>
              <a:t> </a:t>
            </a:r>
            <a:r>
              <a:rPr lang="de-DE" sz="2500" dirty="0" err="1">
                <a:solidFill>
                  <a:srgbClr val="575A57"/>
                </a:solidFill>
              </a:rPr>
              <a:t>Bachtel</a:t>
            </a:r>
            <a:endParaRPr lang="de-CH" sz="2500" dirty="0">
              <a:solidFill>
                <a:srgbClr val="575A57"/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EB6696-D166-710F-A37E-222E1BA37FF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DAA09E-9E82-D474-948E-8E04708F57E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10</a:t>
            </a:fld>
            <a:endParaRPr lang="de-CH"/>
          </a:p>
        </p:txBody>
      </p:sp>
      <p:pic>
        <p:nvPicPr>
          <p:cNvPr id="8" name="Grafik 7" descr="Ein Bild, das Text, Fahrradreifen, Rad, Fahrradrahmen enthält.&#10;&#10;KI-generierte Inhalte können fehlerhaft sein.">
            <a:extLst>
              <a:ext uri="{FF2B5EF4-FFF2-40B4-BE49-F238E27FC236}">
                <a16:creationId xmlns:a16="http://schemas.microsoft.com/office/drawing/2014/main" id="{2B37C4BD-4E91-C28B-DF0D-7D200EEA5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8361"/>
            <a:ext cx="10990053" cy="4714137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1CB5870-19E0-21FC-6B03-1E4A9E96E016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62812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C8E42-B026-4DEC-A458-F20CB5F4C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46816"/>
          </a:xfrm>
        </p:spPr>
        <p:txBody>
          <a:bodyPr>
            <a:normAutofit fontScale="90000"/>
          </a:bodyPr>
          <a:lstStyle/>
          <a:p>
            <a:r>
              <a:rPr lang="de-CH" sz="2500" dirty="0"/>
              <a:t>Open Sunday mini – ein Bewegungsangebot </a:t>
            </a:r>
            <a:br>
              <a:rPr lang="de-CH" dirty="0"/>
            </a:b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2FB164-F92D-4A74-A015-3F63B38FE7A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109160" y="1411772"/>
            <a:ext cx="5718333" cy="3779903"/>
          </a:xfrm>
        </p:spPr>
        <p:txBody>
          <a:bodyPr/>
          <a:lstStyle/>
          <a:p>
            <a:pPr marL="0" indent="0">
              <a:buNone/>
            </a:pPr>
            <a:r>
              <a:rPr lang="de-CH" sz="1400" b="1" dirty="0"/>
              <a:t>Für Kinder ab 2 Jahren bis zum zweiten Kindergartenjahr</a:t>
            </a:r>
            <a:br>
              <a:rPr lang="de-CH" sz="1400" dirty="0"/>
            </a:br>
            <a:r>
              <a:rPr lang="de-CH" sz="1400" i="1" dirty="0"/>
              <a:t>Mit Eltern oder Bezugspersonen</a:t>
            </a:r>
            <a:endParaRPr lang="de-CH" sz="1400" dirty="0"/>
          </a:p>
          <a:p>
            <a:r>
              <a:rPr lang="de-CH" sz="1400" dirty="0"/>
              <a:t>kostenlos</a:t>
            </a:r>
          </a:p>
          <a:p>
            <a:r>
              <a:rPr lang="de-CH" sz="1400" dirty="0"/>
              <a:t>keine Anmeldung erforderlich</a:t>
            </a:r>
          </a:p>
          <a:p>
            <a:r>
              <a:rPr lang="de-CH" sz="1400" dirty="0"/>
              <a:t>mit Eltern-Café</a:t>
            </a:r>
          </a:p>
          <a:p>
            <a:endParaRPr lang="de-CH" sz="1400" b="1" dirty="0"/>
          </a:p>
          <a:p>
            <a:pPr marL="0" indent="0">
              <a:buNone/>
            </a:pPr>
            <a:r>
              <a:rPr lang="de-CH" sz="1400" b="1" dirty="0"/>
              <a:t>Jeden Sonntag</a:t>
            </a:r>
            <a:br>
              <a:rPr lang="de-CH" sz="1400" dirty="0"/>
            </a:br>
            <a:r>
              <a:rPr lang="de-CH" sz="1400" dirty="0"/>
              <a:t>14:30 – 17:00 Uhr</a:t>
            </a:r>
            <a:br>
              <a:rPr lang="de-CH" sz="1400" dirty="0"/>
            </a:br>
            <a:r>
              <a:rPr lang="de-CH" sz="1400" dirty="0"/>
              <a:t>Von September bis April (ausser in den Schulferien)</a:t>
            </a:r>
          </a:p>
          <a:p>
            <a:pPr marL="0" indent="0">
              <a:buNone/>
            </a:pPr>
            <a:endParaRPr lang="de-CH" sz="1400" b="1" dirty="0"/>
          </a:p>
          <a:p>
            <a:pPr marL="0" indent="0">
              <a:buNone/>
            </a:pPr>
            <a:r>
              <a:rPr lang="de-CH" sz="1400" b="1" dirty="0"/>
              <a:t>Wo?</a:t>
            </a:r>
            <a:br>
              <a:rPr lang="de-CH" sz="1400" dirty="0"/>
            </a:br>
            <a:r>
              <a:rPr lang="de-CH" sz="1400" dirty="0"/>
              <a:t>Sporthalle </a:t>
            </a:r>
            <a:r>
              <a:rPr lang="de-CH" sz="1400" dirty="0" err="1"/>
              <a:t>Ferrach</a:t>
            </a:r>
            <a:r>
              <a:rPr lang="de-CH" sz="1400" dirty="0"/>
              <a:t>, Schulstraße 6, 8630 Rüti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B584F3-2376-4532-A1B0-7C1366F53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353AB6-FE3B-43B8-A5AF-35E49B49AFF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11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3C30859-0965-4F1A-BB71-7756C4A69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44" y="1813687"/>
            <a:ext cx="4188898" cy="2716750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07BA64D-609A-3860-98E9-1E46D1473D2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5123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80656"/>
          </a:xfrm>
        </p:spPr>
        <p:txBody>
          <a:bodyPr>
            <a:normAutofit fontScale="90000"/>
          </a:bodyPr>
          <a:lstStyle/>
          <a:p>
            <a:r>
              <a:rPr lang="de-DE" dirty="0"/>
              <a:t>Kinderturnen Piccolo, Turnverein Rüti</a:t>
            </a:r>
            <a:br>
              <a:rPr lang="de-DE" dirty="0"/>
            </a:b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128472"/>
            <a:ext cx="7590598" cy="45317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Turnen, Spielen, Singen, Tanzen</a:t>
            </a:r>
            <a:br>
              <a:rPr lang="de-CH" sz="1600" dirty="0"/>
            </a:br>
            <a:r>
              <a:rPr lang="de-CH" sz="1600" dirty="0"/>
              <a:t>Ein Jahr vor dem Kindergarten</a:t>
            </a:r>
          </a:p>
          <a:p>
            <a:pPr marL="0">
              <a:spcAft>
                <a:spcPts val="0"/>
              </a:spcAft>
            </a:pPr>
            <a:r>
              <a:rPr lang="de-CH" sz="1600" dirty="0"/>
              <a:t>Freude an der Bewegung fördern</a:t>
            </a:r>
          </a:p>
          <a:p>
            <a:pPr marL="0">
              <a:spcAft>
                <a:spcPts val="0"/>
              </a:spcAft>
            </a:pPr>
            <a:r>
              <a:rPr lang="de-CH" sz="1600" dirty="0"/>
              <a:t>Spiele mit Ball und Ring</a:t>
            </a:r>
          </a:p>
          <a:p>
            <a:pPr marL="0">
              <a:spcAft>
                <a:spcPts val="0"/>
              </a:spcAft>
            </a:pPr>
            <a:r>
              <a:rPr lang="de-CH" sz="1600" dirty="0"/>
              <a:t>Turnen an Großgeräten</a:t>
            </a:r>
          </a:p>
          <a:p>
            <a:pPr marL="0" indent="0">
              <a:spcAft>
                <a:spcPts val="0"/>
              </a:spcAft>
              <a:buNone/>
            </a:pPr>
            <a:endParaRPr lang="de-CH" sz="1600" b="1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br>
              <a:rPr lang="de-CH" sz="1600" dirty="0"/>
            </a:br>
            <a:r>
              <a:rPr lang="de-CH" sz="1600" dirty="0"/>
              <a:t>Donnerstags, 17:15 – 18:15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Wo?</a:t>
            </a:r>
            <a:br>
              <a:rPr lang="de-CH" sz="1600" dirty="0"/>
            </a:br>
            <a:r>
              <a:rPr lang="de-CH" sz="1600" dirty="0"/>
              <a:t>Turnhalle </a:t>
            </a:r>
            <a:r>
              <a:rPr lang="de-CH" sz="1600" dirty="0" err="1"/>
              <a:t>Widacher</a:t>
            </a:r>
            <a:r>
              <a:rPr lang="de-CH" sz="1600" dirty="0"/>
              <a:t>, Rüti 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400" dirty="0"/>
              <a:t>www.tvrueti.ch/jugend/kinderturnen-piccolo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C617DEE-50E7-48CD-AB67-AEAA1AD6BD8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230A647-46D0-4D77-A8C3-02BF3B185EE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12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D28554-10A9-4EF5-A30B-7B642575B0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58" r="20252" b="9407"/>
          <a:stretch/>
        </p:blipFill>
        <p:spPr>
          <a:xfrm>
            <a:off x="6485574" y="1197788"/>
            <a:ext cx="3816298" cy="4345347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36C13F-43ED-6D92-8110-D69A5E07EBF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928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CE1F0-87CA-2678-54B2-10E6E1BF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9541"/>
          </a:xfrm>
        </p:spPr>
        <p:txBody>
          <a:bodyPr>
            <a:normAutofit fontScale="90000"/>
          </a:bodyPr>
          <a:lstStyle/>
          <a:p>
            <a:r>
              <a:rPr lang="de-CH" dirty="0" err="1"/>
              <a:t>MuKi</a:t>
            </a:r>
            <a:r>
              <a:rPr lang="de-CH" dirty="0"/>
              <a:t> / </a:t>
            </a:r>
            <a:r>
              <a:rPr lang="de-CH" dirty="0" err="1"/>
              <a:t>VaKi</a:t>
            </a:r>
            <a:r>
              <a:rPr lang="de-CH" dirty="0"/>
              <a:t> Turnen (</a:t>
            </a:r>
            <a:r>
              <a:rPr lang="de-CH" dirty="0" err="1"/>
              <a:t>ElKi</a:t>
            </a:r>
            <a:r>
              <a:rPr lang="de-CH" dirty="0"/>
              <a:t>), Turnverein Rüti</a:t>
            </a:r>
            <a:br>
              <a:rPr lang="de-CH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5AAE0C-9737-E080-A90B-03124212EE5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2854" y="1438275"/>
            <a:ext cx="9964248" cy="3981449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Turnen, Tanzen, Singen, </a:t>
            </a:r>
            <a:r>
              <a:rPr lang="de-CH" sz="1600" b="1" dirty="0" err="1"/>
              <a:t>Versli</a:t>
            </a:r>
            <a:r>
              <a:rPr lang="de-CH" sz="1600" b="1" dirty="0"/>
              <a:t> lernen und mehr</a:t>
            </a:r>
            <a:endParaRPr lang="de-CH" sz="1600" dirty="0"/>
          </a:p>
          <a:p>
            <a:r>
              <a:rPr lang="de-CH" sz="1600" dirty="0"/>
              <a:t>für motivierte Eltern mit Kindern von 2,5 Jahren </a:t>
            </a:r>
          </a:p>
          <a:p>
            <a:pPr marL="0" indent="0">
              <a:buNone/>
            </a:pPr>
            <a:r>
              <a:rPr lang="de-CH" sz="1600" dirty="0"/>
              <a:t>   bis Kindergartenalter</a:t>
            </a:r>
          </a:p>
          <a:p>
            <a:r>
              <a:rPr lang="de-CH" sz="1600" dirty="0"/>
              <a:t>Freude an Bewegung wecken, fördern und erhalten</a:t>
            </a:r>
          </a:p>
          <a:p>
            <a:pPr marL="0" indent="0">
              <a:buNone/>
            </a:pPr>
            <a:r>
              <a:rPr lang="de-CH" sz="1600" b="1" dirty="0"/>
              <a:t>Wann?</a:t>
            </a:r>
            <a:endParaRPr lang="de-CH" sz="1600" dirty="0"/>
          </a:p>
          <a:p>
            <a:r>
              <a:rPr lang="de-CH" sz="1600" dirty="0"/>
              <a:t>montags: 16:30 – 17:25 Uhr und 17:30 – 18:25 Uhr</a:t>
            </a:r>
          </a:p>
          <a:p>
            <a:r>
              <a:rPr lang="de-CH" sz="1600" dirty="0"/>
              <a:t>dienstags: 16:30 – 17:25 Uhr </a:t>
            </a:r>
          </a:p>
          <a:p>
            <a:pPr marL="0" indent="0">
              <a:buNone/>
            </a:pPr>
            <a:r>
              <a:rPr lang="de-CH" sz="1600" b="1" dirty="0"/>
              <a:t>Wo?</a:t>
            </a:r>
            <a:br>
              <a:rPr lang="de-CH" sz="1600" dirty="0"/>
            </a:br>
            <a:r>
              <a:rPr lang="de-CH" sz="1600" dirty="0"/>
              <a:t>Turnhalle Lindenberg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400" dirty="0"/>
              <a:t>www.tvrueti.ch/jugend/elki</a:t>
            </a:r>
          </a:p>
          <a:p>
            <a:pPr marL="0" lvl="0" indent="0">
              <a:lnSpc>
                <a:spcPct val="107000"/>
              </a:lnSpc>
              <a:buNone/>
            </a:pPr>
            <a:endParaRPr lang="de-CH" sz="24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499D89-83B6-4D8B-A2D7-3294128F4BD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DF486E-93F4-41B0-8CA3-F3F2AF46999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13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2E654CB-EE27-46D7-AC6F-14336AC28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38275"/>
            <a:ext cx="3806360" cy="2856209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27787C1-D410-07EE-CC18-350813B8E87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2635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A00C1-EC54-D226-7039-798EC03D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518417"/>
          </a:xfrm>
        </p:spPr>
        <p:txBody>
          <a:bodyPr>
            <a:normAutofit fontScale="90000"/>
          </a:bodyPr>
          <a:lstStyle/>
          <a:p>
            <a:r>
              <a:rPr lang="de-DE" dirty="0"/>
              <a:t>Musikunterricht MZO</a:t>
            </a:r>
            <a:br>
              <a:rPr lang="de-DE" dirty="0"/>
            </a:br>
            <a:br>
              <a:rPr lang="de-CH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endParaRPr lang="de-DE" dirty="0"/>
          </a:p>
        </p:txBody>
      </p:sp>
      <p:pic>
        <p:nvPicPr>
          <p:cNvPr id="7" name="Picture 2" descr="C:\Users\RUET-US0272\AppData\Local\Microsoft\Windows\Temporary Internet Files\Content.Outlook\O0CFE6HX\Startklar_Musikschule.jpg">
            <a:extLst>
              <a:ext uri="{FF2B5EF4-FFF2-40B4-BE49-F238E27FC236}">
                <a16:creationId xmlns:a16="http://schemas.microsoft.com/office/drawing/2014/main" id="{3CE7B9B5-E412-8FFE-0432-3D4BAA1DE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14" y="1634538"/>
            <a:ext cx="7264369" cy="35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DA26C7-DAF6-4B42-9864-3BCEE4645BC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ACA60-BFC4-4D33-A7B0-1F497B80D96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14</a:t>
            </a:fld>
            <a:endParaRPr lang="de-CH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F279F28-57D7-4894-AD99-C80ACB3D1AE5}"/>
              </a:ext>
            </a:extLst>
          </p:cNvPr>
          <p:cNvSpPr txBox="1"/>
          <p:nvPr/>
        </p:nvSpPr>
        <p:spPr>
          <a:xfrm>
            <a:off x="7927319" y="4056132"/>
            <a:ext cx="30832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/>
              <a:t>Musikschule Zürcher Oberland</a:t>
            </a:r>
          </a:p>
          <a:p>
            <a:r>
              <a:rPr lang="de-CH" sz="1400" dirty="0"/>
              <a:t>Bahnhofstrasse 36, 8620 Wetzikon</a:t>
            </a:r>
          </a:p>
          <a:p>
            <a:endParaRPr lang="de-CH" sz="1400" dirty="0"/>
          </a:p>
          <a:p>
            <a:r>
              <a:rPr lang="de-CH" sz="1400" dirty="0"/>
              <a:t>Mehr Informationen:</a:t>
            </a:r>
          </a:p>
          <a:p>
            <a:r>
              <a:rPr lang="de-CH" sz="1400" dirty="0"/>
              <a:t>www.mzol.ch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00AFF6-AFFE-18B5-AB13-CA5B38006D9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1926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670133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575A57"/>
                </a:solidFill>
              </a:rPr>
              <a:t>Spielgruppen</a:t>
            </a: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7" y="1013097"/>
            <a:ext cx="10188575" cy="4820926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Naturspielgruppe </a:t>
            </a:r>
            <a:r>
              <a:rPr lang="de-CH" sz="1600" b="1" dirty="0" err="1"/>
              <a:t>Waldfüchsli</a:t>
            </a:r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Wann?</a:t>
            </a:r>
            <a:r>
              <a:rPr lang="de-CH" sz="1600" dirty="0"/>
              <a:t> Montags &amp; Mittwochs, 8:45-11:15 Uhr </a:t>
            </a:r>
          </a:p>
          <a:p>
            <a:pPr marL="0" indent="0">
              <a:buNone/>
            </a:pPr>
            <a:r>
              <a:rPr lang="de-CH" sz="1600" dirty="0"/>
              <a:t>Ab 2.5 Jahren </a:t>
            </a:r>
            <a:r>
              <a:rPr lang="de-CH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bis zum Kindergarteneintritt </a:t>
            </a:r>
            <a:r>
              <a:rPr lang="de-CH" sz="1800" dirty="0">
                <a:solidFill>
                  <a:srgbClr val="000000"/>
                </a:solidFill>
                <a:latin typeface="Calibri" panose="020F0502020204030204" pitchFamily="34" charset="0"/>
              </a:rPr>
              <a:t>mit Sprachförderung</a:t>
            </a:r>
            <a:endParaRPr lang="de-CH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CH" sz="1600" dirty="0"/>
              <a:t>Den Wald und die Natur bei jedem Wetter Erleben</a:t>
            </a:r>
            <a:r>
              <a:rPr lang="de-CH" dirty="0"/>
              <a:t> </a:t>
            </a:r>
          </a:p>
          <a:p>
            <a:pPr marL="0" indent="0">
              <a:buNone/>
            </a:pPr>
            <a:r>
              <a:rPr lang="de-CH" sz="1600" dirty="0"/>
              <a:t>Weitere Infos: www.waldfüchsli.ch oder waldfuechsli@gmx.ch</a:t>
            </a:r>
            <a:endParaRPr lang="de-CH" sz="1800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e-CH" sz="1800" dirty="0">
              <a:solidFill>
                <a:srgbClr val="BDB99E"/>
              </a:solidFill>
            </a:endParaRPr>
          </a:p>
          <a:p>
            <a:pPr marL="0" indent="0">
              <a:buNone/>
            </a:pPr>
            <a:r>
              <a:rPr lang="de-CH" sz="1600" b="1" dirty="0"/>
              <a:t>Spielgruppe </a:t>
            </a:r>
            <a:r>
              <a:rPr lang="de-CH" sz="1600" b="1" dirty="0" err="1"/>
              <a:t>Füchsli</a:t>
            </a:r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Wann?</a:t>
            </a:r>
            <a:r>
              <a:rPr lang="de-CH" sz="1600" dirty="0"/>
              <a:t> Dienstags, 14:00-16:30 Uhr &amp; Donnerstags, 09:00 -11:30 Uhr</a:t>
            </a:r>
          </a:p>
          <a:p>
            <a:pPr marL="0" indent="0">
              <a:buNone/>
            </a:pPr>
            <a:r>
              <a:rPr lang="de-CH" sz="1600" b="1" dirty="0"/>
              <a:t>Wo?</a:t>
            </a:r>
            <a:r>
              <a:rPr lang="de-CH" sz="1600" dirty="0"/>
              <a:t> Villa Kunterbunt, GZ 31, Werkstrasse 31, Rüti</a:t>
            </a:r>
          </a:p>
          <a:p>
            <a:pPr marL="0" indent="0">
              <a:buNone/>
            </a:pPr>
            <a:r>
              <a:rPr lang="de-CH" sz="1600" dirty="0"/>
              <a:t>Mit Sprachförderung</a:t>
            </a:r>
          </a:p>
          <a:p>
            <a:pPr marL="0" indent="0">
              <a:buNone/>
            </a:pPr>
            <a:r>
              <a:rPr lang="de-CH" sz="1600" dirty="0"/>
              <a:t>Weitere Infos: www.waldfüchsli.ch oder waldfuechsli@gmx.ch</a:t>
            </a:r>
          </a:p>
          <a:p>
            <a:pPr marL="0" indent="0">
              <a:buNone/>
            </a:pPr>
            <a:endParaRPr lang="de-CH" sz="1800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e-CH" sz="1800" dirty="0"/>
          </a:p>
          <a:p>
            <a:pPr marL="0" indent="0">
              <a:buNone/>
            </a:pPr>
            <a:endParaRPr lang="de-CH" sz="1800" dirty="0">
              <a:solidFill>
                <a:srgbClr val="BDB99E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632854" y="3417544"/>
            <a:ext cx="9350734" cy="0"/>
          </a:xfrm>
          <a:prstGeom prst="line">
            <a:avLst/>
          </a:prstGeom>
          <a:ln w="25400">
            <a:solidFill>
              <a:srgbClr val="885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4CCEFD-3A41-4C3A-948E-2A6E81BB683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C2E349-CA6D-4D9C-B22D-5EA5772AAA5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15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AF8588-7036-4832-AD3D-578307B31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43" b="86429" l="15470" r="92818">
                        <a14:foregroundMark x1="44199" y1="86429" x2="44199" y2="86429"/>
                        <a14:foregroundMark x1="17680" y1="54286" x2="17680" y2="54286"/>
                        <a14:foregroundMark x1="90608" y1="50714" x2="90608" y2="50714"/>
                        <a14:foregroundMark x1="92818" y1="32857" x2="92818" y2="32857"/>
                        <a14:foregroundMark x1="53039" y1="14286" x2="53039" y2="14286"/>
                        <a14:foregroundMark x1="70166" y1="85000" x2="70166" y2="85000"/>
                        <a14:foregroundMark x1="15470" y1="57857" x2="15470" y2="57857"/>
                      </a14:backgroundRemoval>
                    </a14:imgEffect>
                  </a14:imgLayer>
                </a14:imgProps>
              </a:ext>
            </a:extLst>
          </a:blip>
          <a:srcRect l="11075" b="7184"/>
          <a:stretch/>
        </p:blipFill>
        <p:spPr>
          <a:xfrm>
            <a:off x="8335398" y="1119578"/>
            <a:ext cx="1533092" cy="12376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1FE35CD-32FF-4E82-A0CE-9F4E7E3C8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8036" y="3698366"/>
            <a:ext cx="1262198" cy="1381273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158107-E529-0E66-CC1C-1754E2505C8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4417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>
                <a:solidFill>
                  <a:srgbClr val="575A57"/>
                </a:solidFill>
              </a:rPr>
              <a:t>Spielgruppen</a:t>
            </a: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073099"/>
            <a:ext cx="10188575" cy="471810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Naturspielgruppe </a:t>
            </a:r>
            <a:r>
              <a:rPr lang="de-CH" sz="1600" b="1" dirty="0" err="1"/>
              <a:t>Waldkäuzli</a:t>
            </a: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Freitags, 8:45 – 11:45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Natur und Abenteuer erleben, spielen, bräteln, Geschichte hören,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bei jedem Wetter draussen, für Kinder von 2.5 – 5 Jahren</a:t>
            </a:r>
          </a:p>
          <a:p>
            <a:pPr marL="0" indent="0">
              <a:buNone/>
            </a:pPr>
            <a:r>
              <a:rPr lang="de-CH" sz="1600" dirty="0"/>
              <a:t>Weitere Infos: www.yvonnes-spielgruppen.ch, </a:t>
            </a:r>
            <a:r>
              <a:rPr lang="de-CH" sz="1800" dirty="0"/>
              <a:t>yvonne-knobel@bluewin.ch</a:t>
            </a:r>
          </a:p>
          <a:p>
            <a:pPr algn="l">
              <a:spcAft>
                <a:spcPts val="0"/>
              </a:spcAft>
            </a:pPr>
            <a:endParaRPr lang="de-CH" sz="1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Spielgruppe </a:t>
            </a:r>
            <a:r>
              <a:rPr lang="de-CH" sz="1600" b="1" dirty="0" err="1"/>
              <a:t>Sunneschii</a:t>
            </a: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Montags, 8:30 – 11:30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Basteln, spielen, </a:t>
            </a:r>
            <a:r>
              <a:rPr lang="de-CH" sz="1600" dirty="0" err="1"/>
              <a:t>Gschichtli</a:t>
            </a:r>
            <a:r>
              <a:rPr lang="de-CH" sz="1600" dirty="0"/>
              <a:t> hören und vieles mehr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Eine Gruppe erleben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Sehr grosser Raum, 2 Erwachsene</a:t>
            </a:r>
          </a:p>
          <a:p>
            <a:pPr marL="0" indent="0">
              <a:buNone/>
            </a:pPr>
            <a:r>
              <a:rPr lang="de-CH" sz="1600" dirty="0"/>
              <a:t>Weitere Infos: www.yvonnes-spielgruppen.ch, yvonne-knobel@bluewin.ch</a:t>
            </a:r>
          </a:p>
          <a:p>
            <a:pPr marL="0" indent="0">
              <a:spcAft>
                <a:spcPts val="0"/>
              </a:spcAft>
              <a:buNone/>
            </a:pPr>
            <a:endParaRPr lang="de-CH" sz="1600" dirty="0"/>
          </a:p>
        </p:txBody>
      </p:sp>
      <p:cxnSp>
        <p:nvCxnSpPr>
          <p:cNvPr id="3" name="Gerade Verbindung 2"/>
          <p:cNvCxnSpPr/>
          <p:nvPr/>
        </p:nvCxnSpPr>
        <p:spPr>
          <a:xfrm>
            <a:off x="726342" y="3126719"/>
            <a:ext cx="9350734" cy="0"/>
          </a:xfrm>
          <a:prstGeom prst="line">
            <a:avLst/>
          </a:prstGeom>
          <a:ln w="25400">
            <a:solidFill>
              <a:srgbClr val="885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358F5CC-0963-4995-9647-E266350AB46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D7BE9E-2504-4ACC-8B6C-D42B4702A46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16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EE7CF0E-4168-4838-AD7C-84F077B68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1" b="89720" l="9885" r="91928">
                        <a14:foregroundMark x1="76936" y1="24922" x2="76936" y2="24922"/>
                        <a14:foregroundMark x1="78913" y1="6542" x2="78913" y2="6542"/>
                        <a14:foregroundMark x1="46787" y1="42991" x2="46787" y2="42991"/>
                        <a14:foregroundMark x1="30972" y1="42368" x2="30972" y2="42368"/>
                        <a14:foregroundMark x1="26030" y1="38006" x2="26030" y2="38006"/>
                        <a14:foregroundMark x1="12026" y1="7165" x2="12026" y2="7165"/>
                        <a14:foregroundMark x1="18122" y1="12461" x2="18122" y2="12461"/>
                        <a14:foregroundMark x1="21417" y1="10280" x2="21417" y2="10280"/>
                        <a14:foregroundMark x1="30807" y1="16511" x2="30807" y2="16511"/>
                        <a14:foregroundMark x1="33937" y1="15888" x2="33937" y2="15888"/>
                        <a14:foregroundMark x1="38056" y1="12773" x2="38056" y2="12773"/>
                        <a14:foregroundMark x1="44316" y1="7788" x2="44316" y2="7788"/>
                        <a14:foregroundMark x1="50741" y1="10592" x2="50741" y2="10592"/>
                        <a14:foregroundMark x1="53707" y1="11526" x2="53707" y2="11526"/>
                        <a14:foregroundMark x1="61120" y1="14019" x2="61120" y2="14019"/>
                        <a14:foregroundMark x1="65239" y1="13396" x2="65239" y2="13396"/>
                        <a14:foregroundMark x1="60791" y1="90031" x2="60791" y2="90031"/>
                        <a14:foregroundMark x1="64415" y1="90031" x2="64415" y2="90031"/>
                        <a14:foregroundMark x1="90610" y1="44548" x2="90610" y2="44548"/>
                        <a14:foregroundMark x1="92257" y1="32399" x2="92257" y2="32399"/>
                        <a14:foregroundMark x1="39209" y1="5607" x2="39209" y2="5607"/>
                        <a14:foregroundMark x1="40692" y1="11526" x2="40692" y2="11526"/>
                        <a14:foregroundMark x1="23888" y1="9969" x2="23888" y2="9969"/>
                        <a14:foregroundMark x1="80725" y1="2181" x2="80725" y2="2181"/>
                        <a14:backgroundMark x1="14992" y1="86293" x2="14992" y2="86293"/>
                        <a14:backgroundMark x1="21911" y1="73832" x2="21911" y2="73832"/>
                        <a14:backgroundMark x1="16639" y1="14019" x2="16639" y2="14019"/>
                        <a14:backgroundMark x1="17957" y1="11838" x2="17957" y2="11838"/>
                        <a14:backgroundMark x1="34926" y1="13084" x2="34926" y2="13084"/>
                        <a14:backgroundMark x1="59308" y1="13707" x2="59308" y2="13707"/>
                        <a14:backgroundMark x1="66063" y1="11838" x2="66063" y2="11838"/>
                        <a14:backgroundMark x1="62438" y1="13396" x2="62438" y2="13396"/>
                        <a14:backgroundMark x1="41516" y1="11838" x2="41516" y2="11838"/>
                        <a14:backgroundMark x1="40692" y1="12773" x2="40692" y2="12773"/>
                        <a14:backgroundMark x1="57331" y1="79439" x2="57331" y2="79439"/>
                        <a14:backgroundMark x1="47446" y1="13396" x2="47446" y2="133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9763" y="1285880"/>
            <a:ext cx="2908670" cy="15381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AAF7289-5392-FF9F-07DE-DD2856E03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048" y="3429000"/>
            <a:ext cx="2658099" cy="1603928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8F89C0C-2B36-CE83-AA34-C42E8480284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841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3975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575A57"/>
                </a:solidFill>
              </a:rPr>
              <a:t>Spielgruppen</a:t>
            </a: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981076"/>
            <a:ext cx="10188575" cy="4684601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Spielgruppe Smiley</a:t>
            </a:r>
            <a:br>
              <a:rPr lang="de-CH" sz="1600" dirty="0"/>
            </a:br>
            <a:r>
              <a:rPr lang="de-CH" sz="1600" dirty="0" err="1"/>
              <a:t>Eichwiesstrasse</a:t>
            </a:r>
            <a:r>
              <a:rPr lang="de-CH" sz="1600" dirty="0"/>
              <a:t> 34, Rüti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3 – 4 Vormittage pro Woche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Ca. 10 Kinder und 2 Betreuungspersonen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Für Kinder ab 2 Jahren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Weitere Infos: www.spielgruppesmiley.ch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 err="1"/>
              <a:t>Buurehofspielgruppe</a:t>
            </a:r>
            <a:br>
              <a:rPr lang="de-CH" sz="1600" dirty="0"/>
            </a:br>
            <a:r>
              <a:rPr lang="de-CH" sz="1600" dirty="0"/>
              <a:t>Tunnelstrasse 1, Rüti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Montag und Mittwoch vormittags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Max. 12 Kinder, ab 3 Jahren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Weitere Infos: www.buurehofspielgruppe.ch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cxnSp>
        <p:nvCxnSpPr>
          <p:cNvPr id="3" name="Gerade Verbindung 2"/>
          <p:cNvCxnSpPr/>
          <p:nvPr/>
        </p:nvCxnSpPr>
        <p:spPr>
          <a:xfrm>
            <a:off x="632854" y="3429000"/>
            <a:ext cx="9350734" cy="0"/>
          </a:xfrm>
          <a:prstGeom prst="line">
            <a:avLst/>
          </a:prstGeom>
          <a:ln w="25400">
            <a:solidFill>
              <a:srgbClr val="885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D8866EB-45CC-4D57-ACE1-378B818A58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2530C3-97F3-4CF4-9F35-35A7F8F55D0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17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523941A-A6DE-48E0-94DF-D77A88CAE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6" b="89815" l="4438" r="90237">
                        <a14:foregroundMark x1="9763" y1="48148" x2="9763" y2="48148"/>
                        <a14:foregroundMark x1="19822" y1="26852" x2="19822" y2="26852"/>
                        <a14:foregroundMark x1="6213" y1="14815" x2="6213" y2="14815"/>
                        <a14:foregroundMark x1="25148" y1="25000" x2="25148" y2="25000"/>
                        <a14:foregroundMark x1="34911" y1="28704" x2="34911" y2="28704"/>
                        <a14:foregroundMark x1="38757" y1="12963" x2="38757" y2="12963"/>
                        <a14:foregroundMark x1="34320" y1="14815" x2="34320" y2="14815"/>
                        <a14:foregroundMark x1="45562" y1="31481" x2="45562" y2="31481"/>
                        <a14:foregroundMark x1="66864" y1="30556" x2="66864" y2="30556"/>
                        <a14:foregroundMark x1="76331" y1="30556" x2="76331" y2="30556"/>
                        <a14:foregroundMark x1="85207" y1="26852" x2="85207" y2="26852"/>
                        <a14:foregroundMark x1="76923" y1="13889" x2="76923" y2="13889"/>
                        <a14:foregroundMark x1="80178" y1="14815" x2="80178" y2="14815"/>
                        <a14:foregroundMark x1="71598" y1="13889" x2="71598" y2="13889"/>
                        <a14:foregroundMark x1="66568" y1="12037" x2="66568" y2="12037"/>
                        <a14:foregroundMark x1="7988" y1="63889" x2="7988" y2="63889"/>
                        <a14:foregroundMark x1="5325" y1="67593" x2="5325" y2="67593"/>
                        <a14:foregroundMark x1="13609" y1="73148" x2="13609" y2="73148"/>
                        <a14:foregroundMark x1="18935" y1="72222" x2="18935" y2="72222"/>
                        <a14:foregroundMark x1="23077" y1="63889" x2="23077" y2="63889"/>
                        <a14:foregroundMark x1="25148" y1="70370" x2="25148" y2="70370"/>
                        <a14:foregroundMark x1="29882" y1="64815" x2="29882" y2="64815"/>
                        <a14:foregroundMark x1="38166" y1="68519" x2="38166" y2="68519"/>
                        <a14:foregroundMark x1="40237" y1="65741" x2="40237" y2="65741"/>
                        <a14:foregroundMark x1="44379" y1="63889" x2="44379" y2="63889"/>
                        <a14:foregroundMark x1="48225" y1="64815" x2="48225" y2="64815"/>
                        <a14:foregroundMark x1="52663" y1="64815" x2="52663" y2="64815"/>
                        <a14:foregroundMark x1="52663" y1="58333" x2="52663" y2="58333"/>
                        <a14:foregroundMark x1="57988" y1="69444" x2="57988" y2="69444"/>
                        <a14:foregroundMark x1="60059" y1="63889" x2="60059" y2="63889"/>
                        <a14:foregroundMark x1="66272" y1="65741" x2="66272" y2="65741"/>
                        <a14:foregroundMark x1="68047" y1="65741" x2="68047" y2="65741"/>
                        <a14:foregroundMark x1="74852" y1="75000" x2="74852" y2="75000"/>
                        <a14:foregroundMark x1="77219" y1="63889" x2="77219" y2="63889"/>
                        <a14:foregroundMark x1="82840" y1="65741" x2="82840" y2="65741"/>
                        <a14:foregroundMark x1="90237" y1="68519" x2="90237" y2="68519"/>
                        <a14:foregroundMark x1="4734" y1="57407" x2="4734" y2="57407"/>
                        <a14:foregroundMark x1="24556" y1="69444" x2="24556" y2="69444"/>
                        <a14:foregroundMark x1="27219" y1="65741" x2="27219" y2="65741"/>
                        <a14:foregroundMark x1="26036" y1="70370" x2="26036" y2="70370"/>
                        <a14:foregroundMark x1="4438" y1="57407" x2="4438" y2="57407"/>
                        <a14:foregroundMark x1="5621" y1="57407" x2="5621" y2="57407"/>
                        <a14:backgroundMark x1="35207" y1="53704" x2="35207" y2="53704"/>
                        <a14:backgroundMark x1="5917" y1="62037" x2="5917" y2="62037"/>
                        <a14:backgroundMark x1="37278" y1="25000" x2="37278" y2="25000"/>
                        <a14:backgroundMark x1="69231" y1="21296" x2="69231" y2="21296"/>
                        <a14:backgroundMark x1="56509" y1="67593" x2="56509" y2="67593"/>
                        <a14:backgroundMark x1="89349" y1="65741" x2="89349" y2="65741"/>
                        <a14:backgroundMark x1="26036" y1="68519" x2="26036" y2="68519"/>
                        <a14:backgroundMark x1="6805" y1="62963" x2="6805" y2="62963"/>
                        <a14:backgroundMark x1="26923" y1="40741" x2="26923" y2="40741"/>
                        <a14:backgroundMark x1="4142" y1="56481" x2="4142" y2="56481"/>
                        <a14:backgroundMark x1="5325" y1="55556" x2="5325" y2="55556"/>
                        <a14:backgroundMark x1="89349" y1="30556" x2="89349" y2="30556"/>
                        <a14:backgroundMark x1="87870" y1="29630" x2="87870" y2="296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3549" y="4029201"/>
            <a:ext cx="1863615" cy="59547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D7AF50C-5C8C-43FA-9010-C221D716B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468" y="1249711"/>
            <a:ext cx="2736300" cy="241084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07D8DC68-183A-C82F-0915-0EBF49A1362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1189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464021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575A57"/>
                </a:solidFill>
              </a:rPr>
              <a:t>Spielgruppen</a:t>
            </a: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152525"/>
            <a:ext cx="10188575" cy="457676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Spielgruppe MAMO</a:t>
            </a: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Mittwochs und freitags, 8:30 – 11:30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Kreative und sprachliche Frühförderung, grosser Malraum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Für Kinder ab 2,5 Jahren, max. 6 Kinder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Weitere Infos: www.spielgruppemamo.ch</a:t>
            </a:r>
          </a:p>
          <a:p>
            <a:pPr marL="0" indent="0" algn="l">
              <a:spcAft>
                <a:spcPts val="0"/>
              </a:spcAft>
              <a:buNone/>
            </a:pPr>
            <a:endParaRPr lang="de-CH" sz="1600" dirty="0">
              <a:solidFill>
                <a:srgbClr val="000000"/>
              </a:solidFill>
              <a:latin typeface="+mn-lt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>
                <a:latin typeface="+mn-lt"/>
              </a:rPr>
              <a:t>Spielgruppe </a:t>
            </a:r>
            <a:r>
              <a:rPr lang="de-CH" sz="1600" b="1" dirty="0" err="1">
                <a:latin typeface="+mn-lt"/>
              </a:rPr>
              <a:t>Nispa</a:t>
            </a:r>
            <a:r>
              <a:rPr lang="de-CH" sz="1600" b="1" dirty="0">
                <a:latin typeface="+mn-lt"/>
              </a:rPr>
              <a:t> in Tann</a:t>
            </a:r>
            <a:endParaRPr lang="de-CH" sz="1600" dirty="0">
              <a:latin typeface="+mn-lt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>
                <a:latin typeface="+mn-lt"/>
              </a:rPr>
              <a:t>Montessoripädagogik, ab 2,5 Jahren, mit Sprachförderung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>
                <a:latin typeface="+mn-lt"/>
              </a:rPr>
              <a:t>Wann?</a:t>
            </a:r>
            <a:r>
              <a:rPr lang="de-CH" sz="1600" dirty="0">
                <a:latin typeface="+mn-lt"/>
              </a:rPr>
              <a:t> Montags bis freitags, 8:45 – 11:45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>
                <a:latin typeface="+mn-lt"/>
              </a:rPr>
              <a:t>Dienstag nachmittags, 13:30 – 16:30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>
                <a:latin typeface="+mn-lt"/>
              </a:rPr>
              <a:t>Weitere Infos: www.nispa.ch</a:t>
            </a:r>
          </a:p>
        </p:txBody>
      </p:sp>
      <p:cxnSp>
        <p:nvCxnSpPr>
          <p:cNvPr id="3" name="Gerade Verbindung 2"/>
          <p:cNvCxnSpPr/>
          <p:nvPr/>
        </p:nvCxnSpPr>
        <p:spPr>
          <a:xfrm>
            <a:off x="632854" y="3222067"/>
            <a:ext cx="9350734" cy="0"/>
          </a:xfrm>
          <a:prstGeom prst="line">
            <a:avLst/>
          </a:prstGeom>
          <a:ln w="25400">
            <a:solidFill>
              <a:srgbClr val="885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94DB394-D784-417A-A38C-A68ACE3CAE9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24F3FE-27BA-4059-B5BA-B5AA6CFF7EE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18</a:t>
            </a:fld>
            <a:endParaRPr lang="de-CH"/>
          </a:p>
        </p:txBody>
      </p:sp>
      <p:pic>
        <p:nvPicPr>
          <p:cNvPr id="3074" name="Picture 2" descr="b66fe2f0-6c1c-446c-935f-05f6cb04bf17.JPG">
            <a:extLst>
              <a:ext uri="{FF2B5EF4-FFF2-40B4-BE49-F238E27FC236}">
                <a16:creationId xmlns:a16="http://schemas.microsoft.com/office/drawing/2014/main" id="{66156550-2B94-4D92-B7C2-F0753A153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199" y="3615233"/>
            <a:ext cx="1818006" cy="172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Spielgruppe Mamo1.png">
            <a:extLst>
              <a:ext uri="{FF2B5EF4-FFF2-40B4-BE49-F238E27FC236}">
                <a16:creationId xmlns:a16="http://schemas.microsoft.com/office/drawing/2014/main" id="{395B0FFE-1323-6C37-807C-6923DDC91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199" y="1398286"/>
            <a:ext cx="1970219" cy="139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CD1A073-CEED-8E0A-AD3F-599479CB0C3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1126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464021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575A57"/>
                </a:solidFill>
              </a:rPr>
              <a:t>Spielgruppen</a:t>
            </a: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8" y="1152525"/>
            <a:ext cx="10188575" cy="4840196"/>
          </a:xfrm>
        </p:spPr>
        <p:txBody>
          <a:bodyPr/>
          <a:lstStyle/>
          <a:p>
            <a:pPr marL="0" indent="0">
              <a:buNone/>
            </a:pP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Spielgruppe </a:t>
            </a:r>
            <a:r>
              <a:rPr lang="de-CH" sz="1600" b="1" dirty="0" err="1"/>
              <a:t>Rägeboge</a:t>
            </a:r>
            <a:endParaRPr lang="de-CH" sz="1600" b="1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</a:t>
            </a:r>
            <a:r>
              <a:rPr lang="de-CH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Freitagmorgen, 8:30 – 11:30 Uhr</a:t>
            </a:r>
          </a:p>
          <a:p>
            <a:r>
              <a:rPr lang="de-CH" sz="1600" dirty="0">
                <a:effectLst/>
                <a:ea typeface="Aptos" panose="020B0004020202020204" pitchFamily="34" charset="0"/>
              </a:rPr>
              <a:t>spielen, malen, werken, musizieren, singen</a:t>
            </a:r>
          </a:p>
          <a:p>
            <a:r>
              <a:rPr lang="de-CH" sz="1600" dirty="0">
                <a:effectLst/>
                <a:ea typeface="Aptos" panose="020B0004020202020204" pitchFamily="34" charset="0"/>
              </a:rPr>
              <a:t>Gruppengrösse ca. 8 Kinder / 2 Betreuungspersonen</a:t>
            </a:r>
          </a:p>
          <a:p>
            <a:r>
              <a:rPr lang="de-CH" sz="1600" dirty="0">
                <a:effectLst/>
                <a:ea typeface="Aptos" panose="020B0004020202020204" pitchFamily="34" charset="0"/>
              </a:rPr>
              <a:t>deutschsprachige und fremdsprachige Kinder ab 2,5 Jahren</a:t>
            </a:r>
          </a:p>
          <a:p>
            <a:pPr marL="0" indent="0">
              <a:buNone/>
            </a:pPr>
            <a:r>
              <a:rPr lang="de-CH" sz="1600" dirty="0">
                <a:effectLst/>
                <a:ea typeface="Aptos" panose="020B0004020202020204" pitchFamily="34" charset="0"/>
              </a:rPr>
              <a:t>Kontakt: Heidi Schmid, 076 509 23 06, </a:t>
            </a:r>
            <a:r>
              <a:rPr lang="de-CH" sz="1600" dirty="0">
                <a:ea typeface="Aptos" panose="020B0004020202020204" pitchFamily="34" charset="0"/>
              </a:rPr>
              <a:t>heidi.schmid@greenmail.ch, www.spielgruppe.ch</a:t>
            </a:r>
            <a:endParaRPr lang="de-CH" sz="1600" dirty="0">
              <a:effectLst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de-CH" sz="1600" dirty="0"/>
          </a:p>
          <a:p>
            <a:pPr marL="0" indent="0" algn="l">
              <a:spcAft>
                <a:spcPts val="0"/>
              </a:spcAft>
              <a:buNone/>
            </a:pPr>
            <a:endParaRPr lang="de-CH" sz="16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3" name="Gerade Verbindung 2"/>
          <p:cNvCxnSpPr/>
          <p:nvPr/>
        </p:nvCxnSpPr>
        <p:spPr>
          <a:xfrm>
            <a:off x="549726" y="4136467"/>
            <a:ext cx="9350734" cy="0"/>
          </a:xfrm>
          <a:prstGeom prst="line">
            <a:avLst/>
          </a:prstGeom>
          <a:ln w="25400">
            <a:solidFill>
              <a:srgbClr val="8856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94DB394-D784-417A-A38C-A68ACE3CAE9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24F3FE-27BA-4059-B5BA-B5AA6CFF7EE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19</a:t>
            </a:fld>
            <a:endParaRPr lang="de-CH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46679BA-DE1E-E097-BC70-7A103BDB782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C922B2B-F359-ACDD-2A30-EEC6A559D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704" y="1364890"/>
            <a:ext cx="2310890" cy="160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8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31" y="388427"/>
            <a:ext cx="10188575" cy="541088"/>
          </a:xfrm>
        </p:spPr>
        <p:txBody>
          <a:bodyPr>
            <a:normAutofit fontScale="90000"/>
          </a:bodyPr>
          <a:lstStyle/>
          <a:p>
            <a:r>
              <a:rPr lang="de-CH" dirty="0">
                <a:solidFill>
                  <a:srgbClr val="575A57"/>
                </a:solidFill>
              </a:rPr>
              <a:t>Tagesbetreuung </a:t>
            </a:r>
            <a:r>
              <a:rPr lang="de-CH" dirty="0" err="1">
                <a:solidFill>
                  <a:srgbClr val="575A57"/>
                </a:solidFill>
              </a:rPr>
              <a:t>KitS</a:t>
            </a:r>
            <a:r>
              <a:rPr lang="de-CH" dirty="0">
                <a:solidFill>
                  <a:srgbClr val="575A57"/>
                </a:solidFill>
              </a:rPr>
              <a:t>- «Kita» beim Zentrum Breitenhof</a:t>
            </a:r>
            <a:br>
              <a:rPr lang="de-DE" dirty="0"/>
            </a:br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A6E1984-14F0-41FD-AF7F-425AAA67923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0714F7C-2408-420A-9085-255FAEA4D27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</a:t>
            </a:fld>
            <a:endParaRPr lang="de-CH"/>
          </a:p>
        </p:txBody>
      </p:sp>
      <p:pic>
        <p:nvPicPr>
          <p:cNvPr id="4" name="Grafik 3" descr="Ein Bild, das Person, Sonnenblume, Menschliches Gesicht, draußen enthält.&#10;&#10;KI-generierte Inhalte können fehlerhaft sein.">
            <a:extLst>
              <a:ext uri="{FF2B5EF4-FFF2-40B4-BE49-F238E27FC236}">
                <a16:creationId xmlns:a16="http://schemas.microsoft.com/office/drawing/2014/main" id="{A8691BD0-A860-7D2F-4CE7-BC5FBED20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608" y="897375"/>
            <a:ext cx="2291757" cy="319148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92BF7C4-4082-8644-A4E7-13572ADD7A13}"/>
              </a:ext>
            </a:extLst>
          </p:cNvPr>
          <p:cNvSpPr txBox="1"/>
          <p:nvPr/>
        </p:nvSpPr>
        <p:spPr>
          <a:xfrm>
            <a:off x="8291944" y="4268099"/>
            <a:ext cx="29831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Tagesbetreuung </a:t>
            </a:r>
            <a:r>
              <a:rPr lang="de-DE" sz="1600" dirty="0" err="1"/>
              <a:t>KitS</a:t>
            </a:r>
            <a:r>
              <a:rPr lang="de-DE" sz="1600" dirty="0"/>
              <a:t>-Kita </a:t>
            </a:r>
          </a:p>
          <a:p>
            <a:r>
              <a:rPr lang="de-DE" sz="1600" dirty="0" err="1"/>
              <a:t>Breitenhofstrasse</a:t>
            </a:r>
            <a:r>
              <a:rPr lang="de-DE" sz="1600" dirty="0"/>
              <a:t> 14</a:t>
            </a:r>
          </a:p>
          <a:p>
            <a:r>
              <a:rPr lang="de-DE" sz="1600" dirty="0"/>
              <a:t>8630 Rüti ZH</a:t>
            </a:r>
          </a:p>
          <a:p>
            <a:r>
              <a:rPr lang="de-DE" sz="1600" dirty="0"/>
              <a:t>info@kinderkrippe-rueti.ch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C133356-EEA8-5748-79B4-9A6C36C35069}"/>
              </a:ext>
            </a:extLst>
          </p:cNvPr>
          <p:cNvSpPr txBox="1"/>
          <p:nvPr/>
        </p:nvSpPr>
        <p:spPr>
          <a:xfrm>
            <a:off x="560661" y="1684154"/>
            <a:ext cx="67500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Bewegung &amp; Ernährung</a:t>
            </a:r>
          </a:p>
          <a:p>
            <a:r>
              <a:rPr lang="de-DE" sz="1600" dirty="0"/>
              <a:t>Purzelbaum Konzept (Ein Programm der Schweizerischen Gesundheitsstiftung RADIX)</a:t>
            </a:r>
          </a:p>
          <a:p>
            <a:endParaRPr lang="de-DE" sz="1600" dirty="0"/>
          </a:p>
          <a:p>
            <a:r>
              <a:rPr lang="de-DE" sz="1600" b="1" dirty="0"/>
              <a:t>Natur &amp; Umwelt </a:t>
            </a:r>
          </a:p>
          <a:p>
            <a:r>
              <a:rPr lang="de-DE" sz="1600" dirty="0" err="1"/>
              <a:t>Regelmässiger</a:t>
            </a:r>
            <a:r>
              <a:rPr lang="de-DE" sz="1600" dirty="0"/>
              <a:t> Aufenthalt in der Natur, im Wald und im ländlichen Umfeld (Bauernhof auf dem Areal)</a:t>
            </a:r>
          </a:p>
          <a:p>
            <a:endParaRPr lang="de-DE" sz="1600" dirty="0"/>
          </a:p>
          <a:p>
            <a:r>
              <a:rPr lang="de-DE" sz="1600" b="1" dirty="0"/>
              <a:t>Individuelle Förderung </a:t>
            </a:r>
          </a:p>
          <a:p>
            <a:r>
              <a:rPr lang="de-DE" sz="1600" dirty="0"/>
              <a:t>Alters- und entwicklungsgerechte Förderung</a:t>
            </a:r>
          </a:p>
          <a:p>
            <a:endParaRPr lang="de-DE" sz="1600" dirty="0"/>
          </a:p>
          <a:p>
            <a:r>
              <a:rPr lang="de-DE" sz="1600" b="1" dirty="0"/>
              <a:t>Gezielte Aktivitäten </a:t>
            </a:r>
          </a:p>
          <a:p>
            <a:r>
              <a:rPr lang="de-DE" sz="1600" dirty="0"/>
              <a:t>Täglich geplante Aktivitäten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F93B53C-E167-0E40-88FC-604F9E1E6D2F}"/>
              </a:ext>
            </a:extLst>
          </p:cNvPr>
          <p:cNvSpPr txBox="1"/>
          <p:nvPr/>
        </p:nvSpPr>
        <p:spPr>
          <a:xfrm>
            <a:off x="560661" y="901033"/>
            <a:ext cx="656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Kinderbetreuung für Kinder </a:t>
            </a:r>
            <a:r>
              <a:rPr lang="de-DE" sz="1600" b="1" dirty="0"/>
              <a:t>ab 3 Monaten bis zum Schuleintritt</a:t>
            </a:r>
            <a:br>
              <a:rPr lang="de-DE" sz="1600" dirty="0"/>
            </a:br>
            <a:r>
              <a:rPr lang="de-DE" sz="1600" dirty="0"/>
              <a:t>Halbtags- und Ganztagsbetreuung, Öffnungszeiten: 6:45 – 18:00 Uhr</a:t>
            </a: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AC9584E9-B62B-BA03-1AEC-CDB82A8DA316}"/>
              </a:ext>
            </a:extLst>
          </p:cNvPr>
          <p:cNvSpPr txBox="1">
            <a:spLocks/>
          </p:cNvSpPr>
          <p:nvPr/>
        </p:nvSpPr>
        <p:spPr>
          <a:xfrm>
            <a:off x="632854" y="5394246"/>
            <a:ext cx="11620105" cy="6755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16000" indent="-216000" algn="l" defTabSz="914400" rtl="0" eaLnBrk="1" latinLnBrk="1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dobe Caslon Pro Italic"/>
              <a:buNone/>
            </a:pPr>
            <a:r>
              <a:rPr lang="de-CH" sz="1600" b="1" dirty="0">
                <a:latin typeface="+mn-lt"/>
              </a:rPr>
              <a:t>«</a:t>
            </a:r>
            <a:r>
              <a:rPr lang="de-DE" sz="1600" dirty="0">
                <a:latin typeface="+mn-lt"/>
                <a:cs typeface="Arial" panose="020B0604020202020204" pitchFamily="34" charset="0"/>
              </a:rPr>
              <a:t>Wir geben Kinder Raum - für Bewegung, Entwicklung und liebevolle Kontakte über Generationen hinweg</a:t>
            </a:r>
            <a:r>
              <a:rPr lang="de-CH" sz="1600" b="1" dirty="0">
                <a:latin typeface="+mn-lt"/>
              </a:rPr>
              <a:t>»</a:t>
            </a:r>
            <a:endParaRPr lang="de-CH" sz="1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1B823C92-2AC9-5938-F9C8-8A36454495A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5042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3EB6B6-0820-A0B9-4A4E-8CF83708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9542"/>
          </a:xfrm>
        </p:spPr>
        <p:txBody>
          <a:bodyPr>
            <a:normAutofit/>
          </a:bodyPr>
          <a:lstStyle/>
          <a:p>
            <a:r>
              <a:rPr lang="de-CH" sz="2500" b="0" i="0" u="none" strike="noStrike" dirty="0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Verein Spielplatz </a:t>
            </a:r>
            <a:r>
              <a:rPr lang="de-CH" sz="2500" b="0" i="0" u="none" strike="noStrike" dirty="0" err="1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Feienbächli</a:t>
            </a:r>
            <a:endParaRPr lang="de-DE" sz="2500" dirty="0">
              <a:solidFill>
                <a:srgbClr val="575A57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086602-42D7-9B28-A443-C2652B41178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889" y="1084189"/>
            <a:ext cx="5091113" cy="4471936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Naturspielplatz </a:t>
            </a:r>
            <a:r>
              <a:rPr lang="de-CH" sz="1600" b="1" dirty="0" err="1"/>
              <a:t>Feienbächli</a:t>
            </a:r>
            <a:br>
              <a:rPr lang="de-CH" sz="1600" dirty="0"/>
            </a:br>
            <a:r>
              <a:rPr lang="de-CH" sz="1600" dirty="0"/>
              <a:t>Hinter dem Migros Do-</a:t>
            </a:r>
            <a:r>
              <a:rPr lang="de-CH" sz="1600" dirty="0" err="1"/>
              <a:t>it</a:t>
            </a:r>
            <a:r>
              <a:rPr lang="de-CH" sz="1600" dirty="0"/>
              <a:t>, Werkstrasse 39, Rüti ZH</a:t>
            </a:r>
          </a:p>
          <a:p>
            <a:r>
              <a:rPr lang="de-CH" sz="1600" dirty="0"/>
              <a:t>Klettergerüst, Wackelbrücke, Rutschbahn</a:t>
            </a:r>
          </a:p>
          <a:p>
            <a:r>
              <a:rPr lang="de-CH" sz="1600" dirty="0"/>
              <a:t>Sandkasten mit </a:t>
            </a:r>
            <a:r>
              <a:rPr lang="de-CH" sz="1600" dirty="0" err="1"/>
              <a:t>Sändelisachen</a:t>
            </a:r>
            <a:endParaRPr lang="de-CH" sz="1600" dirty="0"/>
          </a:p>
          <a:p>
            <a:r>
              <a:rPr lang="de-CH" sz="1600" dirty="0"/>
              <a:t>Slackline im Sommer</a:t>
            </a:r>
          </a:p>
          <a:p>
            <a:r>
              <a:rPr lang="de-CH" sz="1600" dirty="0"/>
              <a:t>barrierefreie Toilette </a:t>
            </a:r>
          </a:p>
          <a:p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Spielplatzfest</a:t>
            </a:r>
            <a:br>
              <a:rPr lang="de-CH" sz="1600" dirty="0"/>
            </a:br>
            <a:r>
              <a:rPr lang="de-CH" sz="1600" dirty="0"/>
              <a:t>2–3 Mal jährlich</a:t>
            </a:r>
          </a:p>
          <a:p>
            <a:pPr marL="0" indent="0">
              <a:buNone/>
            </a:pPr>
            <a:endParaRPr lang="de-CH" sz="900" dirty="0"/>
          </a:p>
          <a:p>
            <a:pPr marL="0" indent="0">
              <a:buNone/>
            </a:pPr>
            <a:r>
              <a:rPr lang="de-CH" sz="1600" b="1" dirty="0"/>
              <a:t>Ziel des Vereins:</a:t>
            </a:r>
            <a:br>
              <a:rPr lang="de-CH" sz="1600" dirty="0"/>
            </a:br>
            <a:r>
              <a:rPr lang="de-CH" sz="1600" dirty="0"/>
              <a:t>Den Spielplatz attraktiv halten und mit Leben füllen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600" dirty="0"/>
              <a:t>Wir freuen uns über neue Mitglieder sowie Anregungen, Ideen und Vorschläge.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2F74A0A-7A67-B1DB-D44C-DE5E361BF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62230"/>
            <a:ext cx="4333875" cy="2794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7A53F2D-2E85-5CF2-8C8B-0B785DB9B0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8660" b="10137"/>
          <a:stretch/>
        </p:blipFill>
        <p:spPr>
          <a:xfrm>
            <a:off x="6754430" y="4755906"/>
            <a:ext cx="639951" cy="560887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D14175-EE5A-484A-92E2-E7B46444B01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7678F7-6574-4AFD-B46D-F6FC5E7BBF3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20</a:t>
            </a:fld>
            <a:endParaRPr lang="de-CH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4E4A12F-334C-450E-A182-3F0B6663F9A3}"/>
              </a:ext>
            </a:extLst>
          </p:cNvPr>
          <p:cNvSpPr txBox="1"/>
          <p:nvPr/>
        </p:nvSpPr>
        <p:spPr>
          <a:xfrm>
            <a:off x="7394381" y="4755906"/>
            <a:ext cx="292755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/>
              <a:t>Kontakt:</a:t>
            </a:r>
            <a:br>
              <a:rPr lang="de-CH" sz="1400" dirty="0"/>
            </a:br>
            <a:r>
              <a:rPr lang="de-CH" sz="1400" dirty="0"/>
              <a:t>feienbaechli@gmx.ch</a:t>
            </a:r>
          </a:p>
          <a:p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FD6860-F254-0DC5-EE76-31E632B58046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434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E2B0A3-DA04-2417-003A-3335F3CBC89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28022" y="1582346"/>
            <a:ext cx="5968641" cy="398145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Monatliches Freizeitangebot für Kinder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und deren Bezugspersonen</a:t>
            </a:r>
          </a:p>
          <a:p>
            <a:pPr marL="0" indent="0">
              <a:spcAft>
                <a:spcPts val="0"/>
              </a:spcAft>
              <a:buNone/>
            </a:pP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Ziele:</a:t>
            </a:r>
          </a:p>
          <a:p>
            <a:pPr>
              <a:spcAft>
                <a:spcPts val="0"/>
              </a:spcAft>
            </a:pPr>
            <a:r>
              <a:rPr lang="de-CH" sz="1600" dirty="0"/>
              <a:t>Zeit ohne Medien mit dem Kind verbringen</a:t>
            </a:r>
          </a:p>
          <a:p>
            <a:pPr>
              <a:spcAft>
                <a:spcPts val="0"/>
              </a:spcAft>
            </a:pPr>
            <a:r>
              <a:rPr lang="de-CH" sz="1600" dirty="0"/>
              <a:t>einfache, umsetzbare Freizeitideen für Familien</a:t>
            </a:r>
          </a:p>
          <a:p>
            <a:pPr>
              <a:spcAft>
                <a:spcPts val="0"/>
              </a:spcAft>
            </a:pPr>
            <a:r>
              <a:rPr lang="de-CH" sz="1600" dirty="0"/>
              <a:t>kostenlose oder günstige Aktivitäten entdecken</a:t>
            </a:r>
            <a:endParaRPr lang="de-CH" dirty="0"/>
          </a:p>
          <a:p>
            <a:pPr marL="0" indent="0">
              <a:lnSpc>
                <a:spcPct val="90000"/>
              </a:lnSpc>
              <a:buNone/>
            </a:pPr>
            <a:endParaRPr lang="de-CH" dirty="0">
              <a:solidFill>
                <a:srgbClr val="BDB99E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de-CH" dirty="0">
              <a:solidFill>
                <a:srgbClr val="BDB99E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de-CH" sz="1400" dirty="0"/>
              <a:t>Kontakt: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CH" sz="1400" dirty="0"/>
              <a:t>Renja Guggisberg: 079 401 17 71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CH" sz="1400" dirty="0"/>
              <a:t>renja.guggisberg@weichenstellen-zh.ch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CH" sz="1400" dirty="0"/>
              <a:t>www.weichenstellen-zh.ch</a:t>
            </a:r>
            <a:endParaRPr lang="de-DE" sz="1400" dirty="0"/>
          </a:p>
        </p:txBody>
      </p:sp>
      <p:pic>
        <p:nvPicPr>
          <p:cNvPr id="8" name="Inhaltsplatzhalter 7" descr="Ein Bild, das Person, draußen, Baum, Kind enthält.&#10;&#10;Automatisch generierte Beschreibung">
            <a:extLst>
              <a:ext uri="{FF2B5EF4-FFF2-40B4-BE49-F238E27FC236}">
                <a16:creationId xmlns:a16="http://schemas.microsoft.com/office/drawing/2014/main" id="{278BF450-CFCA-F8E7-3239-BE87D5BC8741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3857" r="11765"/>
          <a:stretch/>
        </p:blipFill>
        <p:spPr>
          <a:xfrm>
            <a:off x="6496663" y="1737335"/>
            <a:ext cx="3802886" cy="3014820"/>
          </a:xfrm>
          <a:prstGeom prst="rect">
            <a:avLst/>
          </a:prstGeom>
          <a:noFill/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23E869B-7BC9-4CF7-AC2A-E94398B6CD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C3D736-F561-4F11-A437-A212EA96032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21</a:t>
            </a:fld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C38EC6E-31FF-4FF7-B41B-C76C7B811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05" y="124184"/>
            <a:ext cx="2971800" cy="1181100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9D2986B-9C39-93B3-7456-20BBD1FF14A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71543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0BE5DA-1CAA-A2F7-4C71-76B5873C99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02402" y="1873044"/>
            <a:ext cx="3483538" cy="3672350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Unsere Schwimmkurse</a:t>
            </a:r>
            <a:endParaRPr lang="de-CH" sz="1600" dirty="0"/>
          </a:p>
          <a:p>
            <a:r>
              <a:rPr lang="de-CH" sz="1600" dirty="0"/>
              <a:t>Babyschwimmen</a:t>
            </a:r>
          </a:p>
          <a:p>
            <a:r>
              <a:rPr lang="de-CH" sz="1600" dirty="0"/>
              <a:t>Eltern-Kind-Kurse</a:t>
            </a:r>
          </a:p>
          <a:p>
            <a:r>
              <a:rPr lang="de-CH" sz="1600" dirty="0"/>
              <a:t>Kinderschwimmen</a:t>
            </a:r>
          </a:p>
          <a:p>
            <a:r>
              <a:rPr lang="de-CH" sz="1600" dirty="0"/>
              <a:t>Ferienkurse</a:t>
            </a:r>
          </a:p>
          <a:p>
            <a:r>
              <a:rPr lang="de-CH" sz="1600" dirty="0"/>
              <a:t>Privatkurse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spcAft>
                <a:spcPts val="0"/>
              </a:spcAft>
              <a:buNone/>
            </a:pPr>
            <a:r>
              <a:rPr lang="de-CH" sz="1400" b="1" dirty="0"/>
              <a:t>Infos &amp; Kontakt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400" dirty="0"/>
              <a:t>077 423 58 38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400" dirty="0"/>
              <a:t>schwimmschule@aquakidz.ch</a:t>
            </a:r>
            <a:br>
              <a:rPr lang="de-CH" sz="1400" dirty="0"/>
            </a:br>
            <a:r>
              <a:rPr lang="de-CH" sz="1400" dirty="0"/>
              <a:t>www.aquakidz.ch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B89A1CE-7491-7A0A-1B4B-F0136BD6C65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538019" y="1736724"/>
            <a:ext cx="4233987" cy="3672349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sz="1400" dirty="0"/>
          </a:p>
          <a:p>
            <a:pPr marL="0" indent="0" algn="ctr">
              <a:buNone/>
            </a:pPr>
            <a:endParaRPr lang="de-DE" sz="14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Kursorte: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Hallenbad Wald</a:t>
            </a:r>
            <a:br>
              <a:rPr lang="de-CH" sz="1600" dirty="0"/>
            </a:br>
            <a:r>
              <a:rPr lang="de-CH" sz="1600" dirty="0"/>
              <a:t>Therapiebad Rapperswil/Jona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und viele mehr.. </a:t>
            </a:r>
            <a:endParaRPr lang="de-DE" sz="16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1304118-0BBF-E023-0896-2F1869BC4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888" y="467782"/>
            <a:ext cx="2318999" cy="108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7431A2-F97B-4668-8F31-9BFF9E6539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1565F6E-349A-4D41-9673-F3B2145283A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22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99D66F-99C3-4208-80A9-3B3536AEB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4" b="89916" l="5866" r="92179">
                        <a14:foregroundMark x1="46648" y1="49860" x2="46648" y2="49860"/>
                        <a14:foregroundMark x1="53911" y1="55462" x2="53911" y2="55462"/>
                        <a14:foregroundMark x1="84358" y1="47899" x2="84358" y2="47899"/>
                        <a14:foregroundMark x1="66760" y1="24650" x2="66760" y2="24650"/>
                        <a14:foregroundMark x1="58380" y1="25490" x2="58380" y2="25490"/>
                        <a14:foregroundMark x1="61732" y1="25770" x2="61732" y2="25770"/>
                        <a14:foregroundMark x1="63966" y1="29972" x2="63966" y2="29972"/>
                        <a14:foregroundMark x1="61173" y1="27451" x2="58659" y2="27451"/>
                        <a14:foregroundMark x1="64525" y1="33053" x2="63687" y2="33053"/>
                        <a14:foregroundMark x1="64525" y1="33053" x2="68436" y2="34174"/>
                        <a14:foregroundMark x1="74581" y1="49300" x2="90223" y2="49300"/>
                        <a14:foregroundMark x1="58101" y1="72269" x2="74302" y2="74510"/>
                        <a14:foregroundMark x1="23464" y1="73109" x2="43855" y2="73109"/>
                        <a14:foregroundMark x1="5866" y1="51261" x2="27374" y2="51261"/>
                        <a14:foregroundMark x1="27374" y1="51261" x2="27933" y2="51261"/>
                        <a14:foregroundMark x1="24581" y1="28852" x2="43855" y2="28852"/>
                        <a14:foregroundMark x1="39665" y1="50980" x2="58380" y2="49300"/>
                        <a14:foregroundMark x1="66760" y1="28291" x2="66760" y2="28291"/>
                        <a14:foregroundMark x1="62011" y1="30252" x2="68994" y2="27731"/>
                        <a14:foregroundMark x1="63687" y1="24090" x2="65642" y2="23529"/>
                        <a14:foregroundMark x1="25978" y1="72829" x2="34637" y2="64146"/>
                        <a14:foregroundMark x1="92179" y1="51541" x2="92179" y2="51541"/>
                        <a14:foregroundMark x1="61453" y1="28011" x2="66760" y2="30532"/>
                        <a14:foregroundMark x1="73184" y1="30812" x2="73464" y2="29412"/>
                        <a14:foregroundMark x1="71229" y1="29412" x2="69274" y2="31933"/>
                        <a14:foregroundMark x1="72067" y1="28571" x2="69274" y2="29692"/>
                        <a14:foregroundMark x1="67598" y1="22409" x2="65084" y2="22409"/>
                        <a14:foregroundMark x1="63966" y1="35014" x2="61732" y2="31933"/>
                        <a14:foregroundMark x1="37989" y1="78711" x2="24581" y2="73109"/>
                        <a14:foregroundMark x1="25978" y1="76751" x2="25978" y2="76751"/>
                        <a14:foregroundMark x1="27095" y1="77311" x2="30447" y2="79552"/>
                        <a14:foregroundMark x1="38547" y1="76751" x2="40223" y2="74510"/>
                        <a14:foregroundMark x1="39106" y1="68908" x2="40782" y2="70308"/>
                        <a14:foregroundMark x1="34078" y1="84314" x2="34078" y2="843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8993" y="1425622"/>
            <a:ext cx="2289994" cy="2283597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EEF5F4-AF89-80EE-127A-B7F3A75360F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58265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8324"/>
          </a:xfrm>
        </p:spPr>
        <p:txBody>
          <a:bodyPr>
            <a:normAutofit fontScale="90000"/>
          </a:bodyPr>
          <a:lstStyle/>
          <a:p>
            <a:r>
              <a:rPr lang="de-CH" dirty="0"/>
              <a:t>Filme der Bildungsdirektion Zürich in diversen Sprachen</a:t>
            </a: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dirty="0"/>
            </a:br>
            <a:br>
              <a:rPr lang="de-CH" sz="1800" dirty="0">
                <a:solidFill>
                  <a:srgbClr val="1E477C"/>
                </a:solidFill>
                <a:effectLst/>
                <a:latin typeface="ArialMT"/>
              </a:rPr>
            </a:br>
            <a:br>
              <a:rPr lang="de-DE" dirty="0"/>
            </a:br>
            <a:br>
              <a:rPr lang="de-DE" dirty="0"/>
            </a:br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523A055-07CE-422F-A653-94C4025385F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E6821E-3773-4470-A9EB-EAE1FDF2E99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23</a:t>
            </a:fld>
            <a:endParaRPr lang="de-CH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4B48D5E-2687-4E73-84CB-70AC177F2B1E}"/>
              </a:ext>
            </a:extLst>
          </p:cNvPr>
          <p:cNvSpPr txBox="1"/>
          <p:nvPr/>
        </p:nvSpPr>
        <p:spPr>
          <a:xfrm>
            <a:off x="568202" y="2643896"/>
            <a:ext cx="6129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>
                <a:latin typeface="+mj-lt"/>
              </a:rPr>
              <a:t>65 Kurzfilme über frühkindliches Lernen im Alltag</a:t>
            </a:r>
            <a:br>
              <a:rPr lang="de-CH" sz="1600" dirty="0">
                <a:latin typeface="+mj-lt"/>
              </a:rPr>
            </a:br>
            <a:r>
              <a:rPr lang="de-CH" sz="1600" dirty="0">
                <a:latin typeface="+mj-lt"/>
              </a:rPr>
              <a:t>www.Kinder-4.ch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9861DA1-0E9E-47EC-B2A9-F6813808C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548" y="1433918"/>
            <a:ext cx="4803339" cy="3004732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F0ADC3-8EDF-AA50-AFDB-670165877423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7622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1167342"/>
          </a:xfrm>
        </p:spPr>
        <p:txBody>
          <a:bodyPr>
            <a:normAutofit fontScale="90000"/>
          </a:bodyPr>
          <a:lstStyle/>
          <a:p>
            <a:r>
              <a:rPr lang="de-CH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Singe mit de </a:t>
            </a:r>
            <a:r>
              <a:rPr lang="de-CH" b="0" i="0" u="none" strike="noStrike" dirty="0" err="1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Chliine</a:t>
            </a:r>
            <a:br>
              <a:rPr lang="de-CH" sz="2000" b="0" i="0" u="none" strike="noStrike" dirty="0">
                <a:solidFill>
                  <a:srgbClr val="575A57"/>
                </a:solidFill>
                <a:effectLst/>
                <a:latin typeface="Calibri" panose="020F0502020204030204" pitchFamily="34" charset="0"/>
              </a:rPr>
            </a:br>
            <a:br>
              <a:rPr lang="de-DE" sz="2000" dirty="0">
                <a:solidFill>
                  <a:srgbClr val="575A57"/>
                </a:solidFill>
              </a:rPr>
            </a:br>
            <a:endParaRPr lang="de-CH" sz="2000" dirty="0">
              <a:solidFill>
                <a:srgbClr val="575A57"/>
              </a:solidFill>
            </a:endParaRP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C305876B-B13C-2742-AAD1-91F12ABD13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468617" y="1608668"/>
            <a:ext cx="5163287" cy="398145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 err="1"/>
              <a:t>Tüchelsaal</a:t>
            </a:r>
            <a:r>
              <a:rPr lang="de-CH" sz="1600" dirty="0"/>
              <a:t>, </a:t>
            </a:r>
            <a:r>
              <a:rPr lang="de-CH" sz="1600" dirty="0" err="1"/>
              <a:t>Amthofstrasse</a:t>
            </a:r>
            <a:r>
              <a:rPr lang="de-CH" sz="1600" dirty="0"/>
              <a:t> 14 in Rüti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Daten: 12., 19. &amp; 26. Januar, 2., 9., 16., 23. &amp; 30 März 11. &amp; 18. Mai, 1., 8., 15., 22. &amp; 29. Juni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für Babys und Kleinkinder bis zum Kindergarten und 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de-CH" sz="1600" dirty="0"/>
              <a:t>   ihre Begleitperson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zur Deckung der Unkosten steht ein </a:t>
            </a:r>
            <a:r>
              <a:rPr lang="de-CH" sz="1600" dirty="0" err="1"/>
              <a:t>Kässeli</a:t>
            </a:r>
            <a:r>
              <a:rPr lang="de-CH" sz="1600" dirty="0"/>
              <a:t> bereit,      Richtpreis 5 Franken pro Kind.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dirty="0">
              <a:latin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endParaRPr lang="de-CH" dirty="0">
              <a:latin typeface="Arial" panose="020B0604020202020204" pitchFamily="34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dirty="0">
              <a:latin typeface="Arial" panose="020B0604020202020204" pitchFamily="34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endParaRPr lang="de-CH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97F0065-FC75-4629-8C04-1FF8E07F01B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FE434B-010E-48F0-B151-5062CF5FC0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24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7E2E4F6-3882-4D98-B1D5-6112FC758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08" y="1608668"/>
            <a:ext cx="4708451" cy="1941773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14FCA637-0C0D-47AF-933B-1DC12DAD342B}"/>
              </a:ext>
            </a:extLst>
          </p:cNvPr>
          <p:cNvSpPr/>
          <p:nvPr/>
        </p:nvSpPr>
        <p:spPr>
          <a:xfrm>
            <a:off x="579608" y="4363657"/>
            <a:ext cx="4460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Kontakt: </a:t>
            </a:r>
          </a:p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Stefanie.pors@refrueti.ch</a:t>
            </a:r>
          </a:p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079 327 47 11 </a:t>
            </a:r>
          </a:p>
          <a:p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3E3E946-4E18-C874-BFF9-BAA88741568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84538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672177"/>
          </a:xfrm>
        </p:spPr>
        <p:txBody>
          <a:bodyPr>
            <a:normAutofit fontScale="90000"/>
          </a:bodyPr>
          <a:lstStyle/>
          <a:p>
            <a:r>
              <a:rPr lang="de-CH" b="0" i="0" u="none" strike="noStrike" dirty="0" err="1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Fiire</a:t>
            </a:r>
            <a:r>
              <a:rPr lang="de-CH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 mit de </a:t>
            </a:r>
            <a:r>
              <a:rPr lang="de-CH" b="0" i="0" u="none" strike="noStrike" dirty="0" err="1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Chliine</a:t>
            </a:r>
            <a:br>
              <a:rPr lang="de-CH" sz="2000" b="0" i="0" u="none" strike="noStrike" dirty="0">
                <a:solidFill>
                  <a:srgbClr val="575A57"/>
                </a:solidFill>
                <a:effectLst/>
                <a:latin typeface="Calibri" panose="020F0502020204030204" pitchFamily="34" charset="0"/>
              </a:rPr>
            </a:br>
            <a:br>
              <a:rPr lang="de-DE" sz="2000" dirty="0">
                <a:solidFill>
                  <a:srgbClr val="575A57"/>
                </a:solidFill>
              </a:rPr>
            </a:br>
            <a:endParaRPr lang="de-CH" sz="2000" dirty="0">
              <a:solidFill>
                <a:srgbClr val="575A57"/>
              </a:solidFill>
            </a:endParaRP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C305876B-B13C-2742-AAD1-91F12ABD13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468617" y="1557962"/>
            <a:ext cx="5163287" cy="398145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eine kindgerechte Feier in der Kirche mit biblischer      Geschichte, Liedern, Musik, Kerzen, Gebeten,              kreativer Vertiefung und Zvieri.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reformierte Kirche in Rüti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10. Januar, 7. März, 4. April, 9. Mai, 19. September, 31. Oktober und 5. Dezember </a:t>
            </a:r>
            <a:r>
              <a:rPr lang="de-CH" sz="1600" dirty="0"/>
              <a:t>um 16.30 Uhr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de-CH" sz="1600" dirty="0"/>
              <a:t>für Kinder im Vorschulalter und ihre Familie</a:t>
            </a: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endParaRPr lang="de-CH" dirty="0">
              <a:latin typeface="Arial" panose="020B0604020202020204" pitchFamily="34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dirty="0">
              <a:latin typeface="Arial" panose="020B0604020202020204" pitchFamily="34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spcAft>
                <a:spcPts val="0"/>
              </a:spcAft>
              <a:buNone/>
            </a:pPr>
            <a:endParaRPr lang="de-CH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97F0065-FC75-4629-8C04-1FF8E07F01B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FE434B-010E-48F0-B151-5062CF5FC0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25</a:t>
            </a:fld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4FCA637-0C0D-47AF-933B-1DC12DAD342B}"/>
              </a:ext>
            </a:extLst>
          </p:cNvPr>
          <p:cNvSpPr/>
          <p:nvPr/>
        </p:nvSpPr>
        <p:spPr>
          <a:xfrm>
            <a:off x="579608" y="4655926"/>
            <a:ext cx="4460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Kontakt: </a:t>
            </a:r>
          </a:p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Stefanie.pors@refrueti.ch</a:t>
            </a:r>
          </a:p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079 327 47 11 </a:t>
            </a:r>
          </a:p>
          <a:p>
            <a:endParaRPr lang="de-CH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001F6E-5544-4015-8925-1EF6D06CC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86" y="1564242"/>
            <a:ext cx="3215753" cy="2138891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875AB4A-EB5B-3CAA-58B6-B8CC7CF30B9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6949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79C57-4C34-9323-D482-9CBE77141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F2761-6407-DB81-C68E-05995F316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647768"/>
          </a:xfrm>
        </p:spPr>
        <p:txBody>
          <a:bodyPr>
            <a:normAutofit/>
          </a:bodyPr>
          <a:lstStyle/>
          <a:p>
            <a:r>
              <a:rPr lang="de-DE" sz="2500" dirty="0"/>
              <a:t>Dreifaltigkeitspfarrei Rüti-Dürnten-Bubikon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6D339-0A21-E53C-A521-A1652542A52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2854" y="1214455"/>
            <a:ext cx="7948613" cy="4302056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 err="1"/>
              <a:t>Chlichinderfiire</a:t>
            </a:r>
            <a:r>
              <a:rPr lang="de-CH" sz="1600" dirty="0"/>
              <a:t> für Kinder von 3 Jahren bis Kindergartenalter (in Begleitung)</a:t>
            </a:r>
          </a:p>
          <a:p>
            <a:pPr marL="0" indent="0">
              <a:buNone/>
            </a:pPr>
            <a:r>
              <a:rPr lang="de-CH" sz="1600" b="1" dirty="0"/>
              <a:t>Wann?</a:t>
            </a:r>
            <a:r>
              <a:rPr lang="de-CH" sz="1600" dirty="0"/>
              <a:t> Sonntags, 10:15 Uhr, in der Kapelle Tann</a:t>
            </a:r>
          </a:p>
          <a:p>
            <a:pPr marL="0" indent="0">
              <a:buNone/>
            </a:pPr>
            <a:r>
              <a:rPr lang="de-CH" sz="1600" b="1" dirty="0"/>
              <a:t>Familiengottesdienste</a:t>
            </a:r>
            <a:endParaRPr lang="de-CH" sz="1600" dirty="0"/>
          </a:p>
          <a:p>
            <a:pPr marL="0" indent="0">
              <a:buNone/>
            </a:pPr>
            <a:r>
              <a:rPr lang="de-CH" sz="1600" dirty="0"/>
              <a:t>Zu speziellen Festen</a:t>
            </a:r>
          </a:p>
          <a:p>
            <a:pPr marL="0" indent="0">
              <a:buNone/>
            </a:pPr>
            <a:r>
              <a:rPr lang="de-CH" sz="1600" b="1" dirty="0"/>
              <a:t>Den Glauben kennenlernen</a:t>
            </a:r>
            <a:endParaRPr lang="de-CH" sz="1600" dirty="0"/>
          </a:p>
          <a:p>
            <a:pPr marL="0" indent="0">
              <a:buNone/>
            </a:pPr>
            <a:r>
              <a:rPr lang="de-CH" sz="1600" dirty="0"/>
              <a:t>Ab Kindergartenalter regelmäßige Angebote der Katechese</a:t>
            </a:r>
          </a:p>
          <a:p>
            <a:pPr marL="0" indent="0">
              <a:buNone/>
            </a:pPr>
            <a:r>
              <a:rPr lang="de-CH" sz="1600" b="1" dirty="0"/>
              <a:t>Unterstützung finden</a:t>
            </a:r>
            <a:endParaRPr lang="de-CH" sz="1600" dirty="0"/>
          </a:p>
          <a:p>
            <a:pPr marL="0" indent="0">
              <a:buNone/>
            </a:pPr>
            <a:r>
              <a:rPr lang="de-CH" sz="1600" dirty="0"/>
              <a:t>Beratung und Hilfe für alle Familien, unabhängig von der Religionszugehörigkeit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ELKI-Treffen</a:t>
            </a:r>
            <a:endParaRPr lang="de-CH" sz="1600" dirty="0"/>
          </a:p>
          <a:p>
            <a:pPr marL="0" indent="0">
              <a:spcAft>
                <a:spcPts val="0"/>
              </a:spcAft>
              <a:buNone/>
            </a:pPr>
            <a:r>
              <a:rPr lang="de-CH" sz="1600" dirty="0"/>
              <a:t>Für Kinder im Krabbelalter bis ca. 4 Jahre mit Betreuungspersonen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Wann?</a:t>
            </a:r>
            <a:r>
              <a:rPr lang="de-CH" sz="1600" dirty="0"/>
              <a:t> Letzter Mittwoch im Monat, 9:00 – 11:00 Uhr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600" b="1" dirty="0"/>
              <a:t>Wo?</a:t>
            </a:r>
            <a:r>
              <a:rPr lang="de-CH" sz="1600" dirty="0"/>
              <a:t> Cheminée-Raum</a:t>
            </a:r>
          </a:p>
          <a:p>
            <a:pPr marL="0" indent="0">
              <a:buNone/>
            </a:pPr>
            <a:endParaRPr lang="de-CH" sz="160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9ACAE21-F0CE-4E5C-A27F-BE4BD9CB011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FE06806-E5B0-43A5-8F5D-0689C620B8F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26</a:t>
            </a:fld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160518E-A106-4FA9-8EF3-E811D10ECA46}"/>
              </a:ext>
            </a:extLst>
          </p:cNvPr>
          <p:cNvSpPr/>
          <p:nvPr/>
        </p:nvSpPr>
        <p:spPr>
          <a:xfrm>
            <a:off x="524652" y="5349992"/>
            <a:ext cx="79486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/>
              <a:t>Katholisches Pfarramt, </a:t>
            </a:r>
            <a:r>
              <a:rPr lang="de-DE" sz="1400" dirty="0" err="1"/>
              <a:t>Kirchenrainstrasse</a:t>
            </a:r>
            <a:r>
              <a:rPr lang="de-DE" sz="1400" dirty="0"/>
              <a:t> 4, 8632 Tann, 055 251 20 30, </a:t>
            </a:r>
          </a:p>
          <a:p>
            <a:r>
              <a:rPr lang="de-DE" sz="1400" dirty="0"/>
              <a:t>info@kirche-tann.ch, www.kirche-tann.ch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1036642-F3CE-68AE-9749-B55348B65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158" y="1220434"/>
            <a:ext cx="2498305" cy="3558738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5CE09E-4825-600D-32B6-9839F1F23F2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78913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E16CA3-394B-4187-9F5E-8253CCB7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500" dirty="0"/>
              <a:t>Dreifaltigkeitspfarrei Rüti-Dürnten-Bubikon</a:t>
            </a:r>
            <a:endParaRPr lang="de-CH" sz="25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50F342-B728-4EDD-B1C1-763AE159A4A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70554" y="1375343"/>
            <a:ext cx="4936255" cy="3875083"/>
          </a:xfrm>
        </p:spPr>
        <p:txBody>
          <a:bodyPr/>
          <a:lstStyle/>
          <a:p>
            <a:endParaRPr lang="de-DE" b="1" dirty="0"/>
          </a:p>
          <a:p>
            <a:pPr marL="0" indent="0">
              <a:buNone/>
            </a:pPr>
            <a:r>
              <a:rPr lang="de-DE" sz="1600" b="1" dirty="0"/>
              <a:t>Trinity Kinder- und Jugendchor</a:t>
            </a:r>
            <a:r>
              <a:rPr lang="de-DE" sz="1600" dirty="0"/>
              <a:t>, ab 4 Jahren, </a:t>
            </a:r>
          </a:p>
          <a:p>
            <a:pPr marL="0" indent="0">
              <a:buNone/>
            </a:pPr>
            <a:r>
              <a:rPr lang="de-DE" sz="1600" dirty="0"/>
              <a:t> jeden Montag ab 16.45 Uhr, Pfarreisaal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Katholisches Pfarramt, </a:t>
            </a:r>
            <a:r>
              <a:rPr lang="de-DE" sz="1400" dirty="0" err="1"/>
              <a:t>Kirchenrainstrasse</a:t>
            </a:r>
            <a:r>
              <a:rPr lang="de-DE" sz="1400" dirty="0"/>
              <a:t> 4,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8632 Tann, 055 251 20 30, info@kirche-tann.ch,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www.kirche-tann.ch</a:t>
            </a:r>
          </a:p>
          <a:p>
            <a:endParaRPr lang="de-DE" dirty="0"/>
          </a:p>
          <a:p>
            <a:endParaRPr lang="de-CH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58A416CE-ECE6-4EAC-9507-1E64C78A3D0C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692408" y="1090163"/>
            <a:ext cx="3214554" cy="454632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EBBC6D5-8782-426F-AD2D-B3ABEC4C350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421991-C4B6-4763-824C-E31F4BB5ACE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27</a:t>
            </a:fld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08B2EB-E512-9697-690F-D7E3DD8ECB8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45384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D7C766-7560-4B28-A283-B39674F28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Dreifaltigkeitspfarrei Rüti-Dürnten-Bubikon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B4DA01-D2BF-4994-B816-2EC0845FADB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8" y="1375379"/>
            <a:ext cx="9774578" cy="4549328"/>
          </a:xfrm>
        </p:spPr>
        <p:txBody>
          <a:bodyPr/>
          <a:lstStyle/>
          <a:p>
            <a:pPr marL="0" indent="0">
              <a:buNone/>
            </a:pPr>
            <a:r>
              <a:rPr lang="de-CH" sz="2000" b="1" dirty="0"/>
              <a:t>Café International – ein Angebot für Frauen mit und ohne Kinder</a:t>
            </a:r>
          </a:p>
          <a:p>
            <a:pPr marL="0" indent="0">
              <a:buNone/>
            </a:pPr>
            <a:r>
              <a:rPr lang="de-DE" sz="2000" dirty="0"/>
              <a:t>1. Mittwoch im Monat, 9.00 – 11.00 Uhr, im </a:t>
            </a:r>
            <a:r>
              <a:rPr lang="de-DE" sz="2000" dirty="0" err="1"/>
              <a:t>Tüchelsaal</a:t>
            </a:r>
            <a:r>
              <a:rPr lang="de-DE" sz="2000" dirty="0"/>
              <a:t>, </a:t>
            </a:r>
            <a:r>
              <a:rPr lang="de-DE" sz="2000" dirty="0" err="1"/>
              <a:t>Amthofstrasse</a:t>
            </a:r>
            <a:r>
              <a:rPr lang="de-DE" sz="2000" dirty="0"/>
              <a:t> 14, Rüti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>
              <a:spcAft>
                <a:spcPts val="0"/>
              </a:spcAft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endParaRPr lang="de-DE" dirty="0"/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Katholisches Pfarramt, </a:t>
            </a:r>
            <a:r>
              <a:rPr lang="de-DE" sz="1400" dirty="0" err="1"/>
              <a:t>Kirchenrainstrasse</a:t>
            </a:r>
            <a:r>
              <a:rPr lang="de-DE" sz="1400" dirty="0"/>
              <a:t> 4,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8632 Tann, 055 251 20 30, info@kirche-tann.ch,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DE" sz="1400" dirty="0"/>
              <a:t>www.kirche-tann.ch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39A336-1CAC-4EB9-B133-35C352A1BF7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F9952C-5436-4486-A740-9487FAD58B8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28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A79935F-66D7-439A-925E-0F6EC7B19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52" b="99830" l="1107" r="97510">
                        <a14:foregroundMark x1="1217" y1="18336" x2="35971" y2="33956"/>
                        <a14:foregroundMark x1="48933" y1="31679" x2="50470" y2="31409"/>
                        <a14:foregroundMark x1="35971" y1="33956" x2="38940" y2="33435"/>
                        <a14:foregroundMark x1="79322" y1="45212" x2="83121" y2="47029"/>
                        <a14:foregroundMark x1="74811" y1="43053" x2="79213" y2="45159"/>
                        <a14:foregroundMark x1="62972" y1="37390" x2="72202" y2="41805"/>
                        <a14:foregroundMark x1="59994" y1="35965" x2="61553" y2="36711"/>
                        <a14:foregroundMark x1="50470" y1="31409" x2="56528" y2="34307"/>
                        <a14:foregroundMark x1="83121" y1="47029" x2="89043" y2="46010"/>
                        <a14:foregroundMark x1="2435" y1="89134" x2="61772" y2="65499"/>
                        <a14:foregroundMark x1="80212" y1="38890" x2="86608" y2="29372"/>
                        <a14:foregroundMark x1="69372" y1="55021" x2="80064" y2="39110"/>
                        <a14:foregroundMark x1="63972" y1="63057" x2="66720" y2="58968"/>
                        <a14:foregroundMark x1="86608" y1="29372" x2="91588" y2="12733"/>
                        <a14:foregroundMark x1="91588" y1="12733" x2="91644" y2="6621"/>
                        <a14:foregroundMark x1="2988" y1="8998" x2="40454" y2="13752"/>
                        <a14:foregroundMark x1="45403" y1="12647" x2="54898" y2="10526"/>
                        <a14:foregroundMark x1="40454" y1="13752" x2="45387" y2="12650"/>
                        <a14:foregroundMark x1="54898" y1="10526" x2="63254" y2="11036"/>
                        <a14:foregroundMark x1="63254" y1="11036" x2="75872" y2="10526"/>
                        <a14:foregroundMark x1="75872" y1="10526" x2="93913" y2="12733"/>
                        <a14:foregroundMark x1="93913" y1="12733" x2="97620" y2="10017"/>
                        <a14:foregroundMark x1="40288" y1="95925" x2="92529" y2="40577"/>
                        <a14:foregroundMark x1="92529" y1="40577" x2="94743" y2="25127"/>
                        <a14:foregroundMark x1="38572" y1="10526" x2="92861" y2="93379"/>
                        <a14:foregroundMark x1="92861" y1="93379" x2="94023" y2="99830"/>
                        <a14:foregroundMark x1="55119" y1="96435" x2="78030" y2="71986"/>
                        <a14:foregroundMark x1="78030" y1="71986" x2="85335" y2="69949"/>
                        <a14:foregroundMark x1="85335" y1="69949" x2="82789" y2="92699"/>
                        <a14:foregroundMark x1="82789" y1="92699" x2="82844" y2="98472"/>
                        <a14:foregroundMark x1="72551" y1="83701" x2="81461" y2="99830"/>
                        <a14:foregroundMark x1="72496" y1="92530" x2="77366" y2="67572"/>
                        <a14:foregroundMark x1="77366" y1="67572" x2="58661" y2="48896"/>
                        <a14:foregroundMark x1="58661" y1="48896" x2="44217" y2="14771"/>
                        <a14:foregroundMark x1="44217" y1="14771" x2="45047" y2="35654"/>
                        <a14:foregroundMark x1="45047" y1="35654" x2="52905" y2="18676"/>
                        <a14:foregroundMark x1="52905" y1="18676" x2="43664" y2="14092"/>
                        <a14:foregroundMark x1="43664" y1="14092" x2="62037" y2="42275"/>
                        <a14:foregroundMark x1="62037" y1="42275" x2="78251" y2="50764"/>
                        <a14:foregroundMark x1="78251" y1="50764" x2="66132" y2="54499"/>
                        <a14:foregroundMark x1="66132" y1="54499" x2="70891" y2="72156"/>
                        <a14:foregroundMark x1="70891" y1="72156" x2="77587" y2="56197"/>
                        <a14:foregroundMark x1="77587" y1="56197" x2="79469" y2="32767"/>
                        <a14:foregroundMark x1="79469" y1="32767" x2="81240" y2="24958"/>
                        <a14:foregroundMark x1="74045" y1="83362" x2="51909" y2="52971"/>
                        <a14:foregroundMark x1="51909" y1="52971" x2="45213" y2="48387"/>
                        <a14:foregroundMark x1="75982" y1="82683" x2="67958" y2="74873"/>
                        <a14:foregroundMark x1="67958" y1="74873" x2="52850" y2="47538"/>
                        <a14:foregroundMark x1="52850" y1="47538" x2="45158" y2="42784"/>
                        <a14:foregroundMark x1="45158" y1="42784" x2="39624" y2="23430"/>
                        <a14:foregroundMark x1="39624" y1="23430" x2="39568" y2="17148"/>
                        <a14:foregroundMark x1="38462" y1="36333" x2="44162" y2="24109"/>
                        <a14:foregroundMark x1="44162" y1="24109" x2="44826" y2="18166"/>
                        <a14:foregroundMark x1="37687" y1="20543" x2="45268" y2="21732"/>
                        <a14:foregroundMark x1="45268" y1="21732" x2="64748" y2="35314"/>
                        <a14:foregroundMark x1="64748" y1="35314" x2="81904" y2="36842"/>
                        <a14:foregroundMark x1="81904" y1="36842" x2="74045" y2="38540"/>
                        <a14:foregroundMark x1="74045" y1="38540" x2="67792" y2="48557"/>
                        <a14:foregroundMark x1="67792" y1="48557" x2="60764" y2="30390"/>
                        <a14:foregroundMark x1="60764" y1="30390" x2="54787" y2="44482"/>
                        <a14:foregroundMark x1="54787" y1="44482" x2="44604" y2="29032"/>
                        <a14:foregroundMark x1="38129" y1="31579" x2="45434" y2="34295"/>
                        <a14:foregroundMark x1="45434" y1="34295" x2="57443" y2="51273"/>
                        <a14:foregroundMark x1="40232" y1="35654" x2="58052" y2="49236"/>
                        <a14:foregroundMark x1="58052" y1="49236" x2="51522" y2="26146"/>
                        <a14:foregroundMark x1="51522" y1="26146" x2="41893" y2="28862"/>
                        <a14:foregroundMark x1="41893" y1="28862" x2="48478" y2="21222"/>
                        <a14:foregroundMark x1="48478" y1="21222" x2="57831" y2="23599"/>
                        <a14:foregroundMark x1="57831" y1="23599" x2="48810" y2="24109"/>
                        <a14:foregroundMark x1="48810" y1="24109" x2="63033" y2="28353"/>
                        <a14:foregroundMark x1="63033" y1="28353" x2="49198" y2="24788"/>
                        <a14:foregroundMark x1="49198" y1="24788" x2="59103" y2="26316"/>
                        <a14:foregroundMark x1="59103" y1="26316" x2="65302" y2="39728"/>
                        <a14:foregroundMark x1="65302" y1="39728" x2="76591" y2="51104"/>
                        <a14:foregroundMark x1="76591" y1="51104" x2="68013" y2="49576"/>
                        <a14:foregroundMark x1="68013" y1="49576" x2="75208" y2="49576"/>
                        <a14:foregroundMark x1="75208" y1="49576" x2="63420" y2="55348"/>
                        <a14:foregroundMark x1="63420" y1="55348" x2="80133" y2="67233"/>
                        <a14:foregroundMark x1="80133" y1="67233" x2="71112" y2="77759"/>
                        <a14:foregroundMark x1="71112" y1="77759" x2="78860" y2="81154"/>
                        <a14:foregroundMark x1="78860" y1="81154" x2="70006" y2="82173"/>
                        <a14:foregroundMark x1="70006" y1="82173" x2="77144" y2="83022"/>
                        <a14:foregroundMark x1="77144" y1="83022" x2="69397" y2="76740"/>
                        <a14:foregroundMark x1="69397" y1="76740" x2="78971" y2="63497"/>
                        <a14:foregroundMark x1="78971" y1="63497" x2="70836" y2="65705"/>
                        <a14:foregroundMark x1="70836" y1="65705" x2="78141" y2="68081"/>
                        <a14:foregroundMark x1="78141" y1="68081" x2="68179" y2="51613"/>
                        <a14:foregroundMark x1="68179" y1="51613" x2="79579" y2="46350"/>
                        <a14:foregroundMark x1="79579" y1="46350" x2="87770" y2="46689"/>
                        <a14:foregroundMark x1="87770" y1="46689" x2="72441" y2="44652"/>
                        <a14:foregroundMark x1="72441" y1="44652" x2="79690" y2="37521"/>
                        <a14:foregroundMark x1="79690" y1="37521" x2="84671" y2="23260"/>
                        <a14:foregroundMark x1="84671" y1="23260" x2="83287" y2="20883"/>
                        <a14:foregroundMark x1="77255" y1="76570" x2="77034" y2="76570"/>
                        <a14:foregroundMark x1="76591" y1="77250" x2="65800" y2="70628"/>
                        <a14:foregroundMark x1="65800" y1="70628" x2="73271" y2="75891"/>
                        <a14:foregroundMark x1="73271" y1="75891" x2="72496" y2="75212"/>
                        <a14:foregroundMark x1="77255" y1="78098" x2="75872" y2="75891"/>
                        <a14:foregroundMark x1="76536" y1="78098" x2="76480" y2="51104"/>
                        <a14:foregroundMark x1="76480" y1="51104" x2="79579" y2="29202"/>
                        <a14:foregroundMark x1="79579" y1="29202" x2="78362" y2="50594"/>
                        <a14:foregroundMark x1="78362" y1="50594" x2="81848" y2="27504"/>
                        <a14:foregroundMark x1="81848" y1="27504" x2="62369" y2="52462"/>
                        <a14:foregroundMark x1="62369" y1="52462" x2="56890" y2="52971"/>
                        <a14:foregroundMark x1="61206" y1="36842" x2="66076" y2="51783"/>
                        <a14:foregroundMark x1="66076" y1="51783" x2="67958" y2="49576"/>
                        <a14:foregroundMark x1="76425" y1="60102" x2="77587" y2="52801"/>
                        <a14:foregroundMark x1="81516" y1="25806" x2="81516" y2="25806"/>
                        <a14:foregroundMark x1="82236" y1="25127" x2="82623" y2="25806"/>
                        <a14:foregroundMark x1="81682" y1="23769" x2="82678" y2="24109"/>
                        <a14:foregroundMark x1="41893" y1="25467" x2="39679" y2="19525"/>
                        <a14:foregroundMark x1="42225" y1="24958" x2="42778" y2="26486"/>
                        <a14:foregroundMark x1="41118" y1="17657" x2="38351" y2="19185"/>
                        <a14:foregroundMark x1="41671" y1="23769" x2="42501" y2="25637"/>
                        <a14:foregroundMark x1="76923" y1="61969" x2="78528" y2="49576"/>
                        <a14:backgroundMark x1="81163" y1="31716" x2="81224" y2="31284"/>
                        <a14:backgroundMark x1="72053" y1="96435" x2="72393" y2="94023"/>
                        <a14:backgroundMark x1="72108" y1="95246" x2="74709" y2="99660"/>
                        <a14:backgroundMark x1="72828" y1="95925" x2="75208" y2="989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854" y="2100116"/>
            <a:ext cx="6883470" cy="2327312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472946-E37F-8E32-5061-08B3D44E6E6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64253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CE1F0-87CA-2678-54B2-10E6E1BF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731171"/>
          </a:xfrm>
        </p:spPr>
        <p:txBody>
          <a:bodyPr>
            <a:noAutofit/>
          </a:bodyPr>
          <a:lstStyle/>
          <a:p>
            <a:r>
              <a:rPr lang="de-CH" sz="2500" dirty="0">
                <a:solidFill>
                  <a:srgbClr val="575A57"/>
                </a:solidFill>
                <a:latin typeface="+mj-lt"/>
              </a:rPr>
              <a:t>Mütter- und Väterberatung</a:t>
            </a:r>
            <a:br>
              <a:rPr lang="de-CH" sz="1800" dirty="0">
                <a:solidFill>
                  <a:srgbClr val="575A57"/>
                </a:solidFill>
                <a:latin typeface="+mj-lt"/>
              </a:rPr>
            </a:br>
            <a:r>
              <a:rPr lang="de-CH" sz="1800" dirty="0">
                <a:solidFill>
                  <a:srgbClr val="575A57"/>
                </a:solidFill>
              </a:rPr>
              <a:t>Kostenloses und vertrauliches Beratungsangebot für Eltern von Kleinkindern</a:t>
            </a:r>
            <a:br>
              <a:rPr lang="de-CH" sz="1800" dirty="0">
                <a:latin typeface="+mj-lt"/>
              </a:rPr>
            </a:br>
            <a:br>
              <a:rPr lang="de-CH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de-CH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800" dirty="0">
              <a:latin typeface="+mj-lt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5AAE0C-9737-E080-A90B-03124212EE5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15262" y="1172497"/>
            <a:ext cx="5003800" cy="3038168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endParaRPr lang="de-CH" dirty="0">
              <a:latin typeface="+mn-lt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de-CH" dirty="0">
              <a:latin typeface="+mn-lt"/>
            </a:endParaRPr>
          </a:p>
          <a:p>
            <a:pPr marL="0" indent="0">
              <a:buNone/>
            </a:pPr>
            <a:r>
              <a:rPr lang="de-CH" sz="16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de-CH" sz="1600" b="1" dirty="0">
                <a:latin typeface="+mn-lt"/>
              </a:rPr>
              <a:t>Themenbereiche:</a:t>
            </a:r>
            <a:endParaRPr lang="de-CH" sz="1600" dirty="0">
              <a:latin typeface="+mn-lt"/>
            </a:endParaRPr>
          </a:p>
          <a:p>
            <a:r>
              <a:rPr lang="de-CH" sz="1600" dirty="0">
                <a:latin typeface="+mn-lt"/>
              </a:rPr>
              <a:t>Stillen, Ernährung, Pflege und Schlafverhalten</a:t>
            </a:r>
          </a:p>
          <a:p>
            <a:r>
              <a:rPr lang="de-CH" sz="1600" dirty="0">
                <a:latin typeface="+mn-lt"/>
              </a:rPr>
              <a:t>Entwicklung und Förderung des Kindes</a:t>
            </a:r>
          </a:p>
          <a:p>
            <a:r>
              <a:rPr lang="de-CH" sz="1600" dirty="0">
                <a:latin typeface="+mn-lt"/>
              </a:rPr>
              <a:t>Stärkung der Eltern-Kind-Bindung und Beziehung</a:t>
            </a:r>
          </a:p>
          <a:p>
            <a:r>
              <a:rPr lang="de-CH" sz="1600" dirty="0">
                <a:latin typeface="+mn-lt"/>
              </a:rPr>
              <a:t>Umgang mit Erschöpfung</a:t>
            </a:r>
          </a:p>
          <a:p>
            <a:r>
              <a:rPr lang="de-CH" sz="1600" dirty="0">
                <a:latin typeface="+mn-lt"/>
              </a:rPr>
              <a:t>Familienorganisation, Betreuungs- und                      Unterstützungsangebote</a:t>
            </a:r>
          </a:p>
          <a:p>
            <a:pPr marL="84600" indent="0">
              <a:lnSpc>
                <a:spcPts val="1400"/>
              </a:lnSpc>
              <a:spcAft>
                <a:spcPts val="1240"/>
              </a:spcAft>
              <a:buNone/>
            </a:pPr>
            <a:endParaRPr lang="de-CH" sz="1800" dirty="0"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4C90A6-FE2C-F3C4-923A-8AD4D292EED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619062" y="1172497"/>
            <a:ext cx="5202027" cy="2905432"/>
          </a:xfrm>
        </p:spPr>
        <p:txBody>
          <a:bodyPr/>
          <a:lstStyle/>
          <a:p>
            <a:pPr marL="0" indent="0">
              <a:buFont typeface="Adobe Caslon Pro Italic"/>
              <a:buNone/>
            </a:pPr>
            <a:endParaRPr lang="de-CH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buFont typeface="Adobe Caslon Pro Italic"/>
              <a:buNone/>
            </a:pPr>
            <a:endParaRPr lang="de-CH" b="1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0" indent="0">
              <a:buFont typeface="Adobe Caslon Pro Italic"/>
              <a:buNone/>
            </a:pPr>
            <a:r>
              <a:rPr lang="de-CH" sz="16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Beratungsstellen und Gruppenangebote:</a:t>
            </a:r>
          </a:p>
          <a:p>
            <a:r>
              <a:rPr lang="de-CH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Online unter: </a:t>
            </a:r>
            <a:r>
              <a:rPr lang="de-CH" sz="1600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kjz</a:t>
            </a:r>
            <a:r>
              <a:rPr lang="de-CH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Rüti | Kanton Zürich (zh.ch)</a:t>
            </a:r>
          </a:p>
          <a:p>
            <a:r>
              <a:rPr lang="de-CH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Beratungsstelle in Rüti: Werkstrasse 31, 8630 Rüti (Mo)</a:t>
            </a:r>
          </a:p>
          <a:p>
            <a:r>
              <a:rPr lang="de-CH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Beratungen zu Hause nach Vereinbarung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C912559-6D4E-4085-BFF1-F54256AC698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B9E638-B4AC-4A35-B0BE-9ABB6757457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29</a:t>
            </a:fld>
            <a:endParaRPr lang="de-CH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A1BEAED-E54C-41DF-9B8D-59D7152C6243}"/>
              </a:ext>
            </a:extLst>
          </p:cNvPr>
          <p:cNvSpPr txBox="1"/>
          <p:nvPr/>
        </p:nvSpPr>
        <p:spPr>
          <a:xfrm>
            <a:off x="665944" y="4398111"/>
            <a:ext cx="48466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/>
              <a:t>Kontakt &amp; Öffnungszeiten: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CH" sz="1400" dirty="0" err="1"/>
              <a:t>kjzRüti</a:t>
            </a:r>
            <a:r>
              <a:rPr lang="de-CH" sz="1400" dirty="0"/>
              <a:t>, Zentrum </a:t>
            </a:r>
            <a:r>
              <a:rPr lang="de-CH" sz="1400" dirty="0" err="1"/>
              <a:t>Joweid</a:t>
            </a:r>
            <a:r>
              <a:rPr lang="de-CH" sz="1400" dirty="0"/>
              <a:t> 1, 8630 Rüti, 043 259 76 00</a:t>
            </a:r>
          </a:p>
          <a:p>
            <a:r>
              <a:rPr lang="de-CH" sz="1400" dirty="0"/>
              <a:t>      </a:t>
            </a:r>
            <a:r>
              <a:rPr lang="de-CH" sz="1400" dirty="0" err="1"/>
              <a:t>Kjz</a:t>
            </a:r>
            <a:r>
              <a:rPr lang="de-CH" sz="1400" dirty="0"/>
              <a:t> Rüti | Kanton Zürich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CH" sz="1400" dirty="0"/>
              <a:t>Telefonische Beratung: 043 258 48 48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CH" sz="1400" dirty="0"/>
              <a:t>Telefon-, WhatsApp, Web-Chat-Beratung                 (Pro Juventute): 044 256 77 99 </a:t>
            </a:r>
            <a:endParaRPr lang="de-CH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40AD5D05-28DE-191E-9321-B530F71C990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3453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FDB831BB-0131-6358-7915-0E959E994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92" t="-25573" r="17951" b="-24645"/>
          <a:stretch/>
        </p:blipFill>
        <p:spPr bwMode="auto">
          <a:xfrm rot="467720">
            <a:off x="3075301" y="645626"/>
            <a:ext cx="7138097" cy="230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89FCA20-1A3E-2F12-ADE4-FC857538E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2500" i="0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«</a:t>
            </a:r>
            <a:r>
              <a:rPr lang="de-DE" sz="2500" dirty="0">
                <a:solidFill>
                  <a:srgbClr val="575A57"/>
                </a:solidFill>
                <a:cs typeface="Arial" panose="020B0604020202020204" pitchFamily="34" charset="0"/>
              </a:rPr>
              <a:t>Fugu</a:t>
            </a:r>
            <a:r>
              <a:rPr lang="de-CH" sz="2500" i="0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»</a:t>
            </a:r>
            <a:r>
              <a:rPr lang="de-DE" sz="2500" dirty="0">
                <a:solidFill>
                  <a:srgbClr val="575A57"/>
                </a:solidFill>
                <a:cs typeface="Arial" panose="020B0604020202020204" pitchFamily="34" charset="0"/>
              </a:rPr>
              <a:t> </a:t>
            </a:r>
            <a:r>
              <a:rPr lang="de-DE" sz="2500" dirty="0">
                <a:cs typeface="Arial" panose="020B0604020202020204" pitchFamily="34" charset="0"/>
              </a:rPr>
              <a:t>K</a:t>
            </a:r>
            <a:r>
              <a:rPr lang="de-DE" sz="2500" dirty="0">
                <a:solidFill>
                  <a:srgbClr val="575A57"/>
                </a:solidFill>
                <a:cs typeface="Arial" panose="020B0604020202020204" pitchFamily="34" charset="0"/>
              </a:rPr>
              <a:t>in</a:t>
            </a:r>
            <a:r>
              <a:rPr lang="de-DE" sz="2500" dirty="0">
                <a:cs typeface="Arial" panose="020B0604020202020204" pitchFamily="34" charset="0"/>
              </a:rPr>
              <a:t>derkrippe Rüti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414A06-7E9E-7541-CF73-00CA1B212B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6" y="1230403"/>
            <a:ext cx="5179909" cy="4369352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Bei uns dreht sich alles um Ihre Kinder:</a:t>
            </a:r>
            <a:endParaRPr lang="de-CH" sz="1600" dirty="0"/>
          </a:p>
          <a:p>
            <a:r>
              <a:rPr lang="de-CH" sz="1600" dirty="0"/>
              <a:t>Betreuung ab 3 Monaten bis Kindergartenalter an         zentralen Standorten</a:t>
            </a:r>
          </a:p>
          <a:p>
            <a:r>
              <a:rPr lang="de-CH" sz="1600" dirty="0"/>
              <a:t>mit Herz, Engagement und pädagogischer                    Kompetenz</a:t>
            </a:r>
          </a:p>
          <a:p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Wichtige Aspekte:</a:t>
            </a:r>
            <a:endParaRPr lang="de-CH" sz="1600" dirty="0"/>
          </a:p>
          <a:p>
            <a:r>
              <a:rPr lang="de-CH" sz="1600" dirty="0"/>
              <a:t>feste Strukturen und Rituale</a:t>
            </a:r>
          </a:p>
          <a:p>
            <a:r>
              <a:rPr lang="de-CH" sz="1600" dirty="0"/>
              <a:t>Bewegung fördert – raus ins Vergnügen!</a:t>
            </a:r>
          </a:p>
          <a:p>
            <a:r>
              <a:rPr lang="de-CH" sz="1600" dirty="0"/>
              <a:t>Kreativität ausleben: Kleine Künstler ganz gross</a:t>
            </a:r>
          </a:p>
          <a:p>
            <a:r>
              <a:rPr lang="de-CH" sz="1600" dirty="0"/>
              <a:t>Sozial- und Selbstkompetenz früh fördern</a:t>
            </a:r>
          </a:p>
          <a:p>
            <a:r>
              <a:rPr lang="de-CH" sz="1600" dirty="0"/>
              <a:t>fördern statt nur betreuen</a:t>
            </a:r>
          </a:p>
          <a:p>
            <a:r>
              <a:rPr lang="de-CH" sz="1600" dirty="0"/>
              <a:t>Kindgerechte Räumlichkeiten</a:t>
            </a:r>
          </a:p>
          <a:p>
            <a:pPr>
              <a:spcAft>
                <a:spcPts val="0"/>
              </a:spcAft>
            </a:pPr>
            <a:r>
              <a:rPr lang="de-CH" sz="1600" dirty="0"/>
              <a:t>gesunde, ausgewogene Ernährung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0FD38B-3791-A1EF-1007-F23C9BB6F80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206" y="2924568"/>
            <a:ext cx="4629935" cy="2576945"/>
          </a:xfrm>
        </p:spPr>
        <p:txBody>
          <a:bodyPr/>
          <a:lstStyle/>
          <a:p>
            <a:pPr marL="0" indent="0">
              <a:buNone/>
            </a:pPr>
            <a:endParaRPr lang="de-CH" b="1" kern="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  <a:p>
            <a:pPr marL="0" indent="0">
              <a:buNone/>
            </a:pPr>
            <a:r>
              <a:rPr lang="de-CH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Kommen Sie vorbei und erfahren Sie </a:t>
            </a:r>
          </a:p>
          <a:p>
            <a:pPr marL="0" indent="0">
              <a:buNone/>
            </a:pPr>
            <a:r>
              <a:rPr lang="de-CH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mehr; wir freuen uns auf Sie und Ihre </a:t>
            </a:r>
          </a:p>
          <a:p>
            <a:pPr marL="0" indent="0">
              <a:buNone/>
            </a:pPr>
            <a:r>
              <a:rPr lang="de-CH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Kinder!</a:t>
            </a:r>
            <a:endParaRPr lang="de-CH" sz="1600" b="1" kern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400" dirty="0"/>
              <a:t>«Fugu» Kinderkrippe Rüti</a:t>
            </a:r>
          </a:p>
          <a:p>
            <a:pPr marL="0" indent="0">
              <a:buNone/>
            </a:pPr>
            <a:r>
              <a:rPr lang="de-CH" sz="1400" dirty="0"/>
              <a:t>Bahnhofstrasse 5, 8630 Rüti </a:t>
            </a:r>
          </a:p>
          <a:p>
            <a:pPr marL="0" indent="0">
              <a:buNone/>
            </a:pPr>
            <a:r>
              <a:rPr lang="de-CH" sz="1400" dirty="0"/>
              <a:t>kundendienst@kitafugu.ch / www.kitafugu.ch</a:t>
            </a:r>
          </a:p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9271E1-DDCE-4C74-940C-9E588B01AA3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B1FF19-70E7-4AAE-B7BD-854CB723CBB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</a:t>
            </a:fld>
            <a:endParaRPr lang="de-CH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BDBFD224-ADDA-A8C5-EE2C-EE1BF1C18C61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69007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F56793-57D6-3425-6CC6-DE32B85E8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2500" dirty="0"/>
              <a:t>Fit für den Kindergarten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C1E3A4F7-94A3-E3B6-DC35-D265FA385264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/>
          <a:stretch>
            <a:fillRect/>
          </a:stretch>
        </p:blipFill>
        <p:spPr>
          <a:xfrm>
            <a:off x="7297610" y="1736725"/>
            <a:ext cx="3372909" cy="2227178"/>
          </a:xfr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0D5D2E-F9BB-4B49-A921-A6097CCFA28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1CE2D7-3551-0481-C46A-1CB1F2C28CA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30</a:t>
            </a:fld>
            <a:endParaRPr lang="de-CH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25AEE5AE-F3FF-BBEE-4AA9-E5A2D5422E0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2854" y="1358874"/>
            <a:ext cx="6200106" cy="3981450"/>
          </a:xfrm>
        </p:spPr>
        <p:txBody>
          <a:bodyPr/>
          <a:lstStyle/>
          <a:p>
            <a:pPr marL="0" indent="0">
              <a:buNone/>
            </a:pPr>
            <a:r>
              <a:rPr lang="de-CH" sz="1600" dirty="0"/>
              <a:t>Im August 2027 kommt Ihr Kind in den Kindergarten.</a:t>
            </a:r>
          </a:p>
          <a:p>
            <a:pPr marL="0" indent="0">
              <a:buNone/>
            </a:pPr>
            <a:r>
              <a:rPr lang="de-CH" sz="1600" dirty="0"/>
              <a:t>Wir informieren Sie über den Kindergarten.</a:t>
            </a:r>
          </a:p>
          <a:p>
            <a:pPr marL="0" indent="0">
              <a:buNone/>
            </a:pPr>
            <a:r>
              <a:rPr lang="de-CH" sz="1600" dirty="0"/>
              <a:t>«Was muss mein Kind können, wenn es in den </a:t>
            </a:r>
          </a:p>
          <a:p>
            <a:pPr marL="0" indent="0">
              <a:buNone/>
            </a:pPr>
            <a:r>
              <a:rPr lang="de-CH" sz="1600" dirty="0"/>
              <a:t>Kindergarten kommt?»</a:t>
            </a:r>
          </a:p>
          <a:p>
            <a:pPr marL="0" indent="0">
              <a:buNone/>
            </a:pPr>
            <a:r>
              <a:rPr lang="de-CH" sz="1600" dirty="0"/>
              <a:t>«Wie kann ich meinem Kind helfen?»</a:t>
            </a:r>
          </a:p>
          <a:p>
            <a:pPr marL="0" indent="0">
              <a:buNone/>
            </a:pPr>
            <a:r>
              <a:rPr lang="de-CH" sz="1600" dirty="0"/>
              <a:t>«Was muss ich über das Schweizer Schulsystem wissen?»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600" dirty="0"/>
              <a:t>Kostenloser Kurs:</a:t>
            </a:r>
          </a:p>
          <a:p>
            <a:pPr marL="0" indent="0">
              <a:buNone/>
            </a:pPr>
            <a:r>
              <a:rPr lang="de-CH" sz="1600" dirty="0"/>
              <a:t>Mai / Juni 2027 </a:t>
            </a:r>
          </a:p>
          <a:p>
            <a:pPr marL="0" indent="0">
              <a:buNone/>
            </a:pPr>
            <a:r>
              <a:rPr lang="de-CH" sz="1600" dirty="0"/>
              <a:t>9:00 – 11:30 Uhr</a:t>
            </a:r>
          </a:p>
          <a:p>
            <a:pPr marL="0" indent="0">
              <a:buNone/>
            </a:pPr>
            <a:r>
              <a:rPr lang="de-CH" sz="1600" dirty="0"/>
              <a:t>Amthaus Rüti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7A5CFB4-D915-504A-C65D-602333924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2788" y="4451350"/>
            <a:ext cx="1209675" cy="1266825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146927-F558-960B-D641-4CCF36ED158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25022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2AD36-DF9C-7E8C-3AEE-3AEAC243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9542"/>
          </a:xfrm>
        </p:spPr>
        <p:txBody>
          <a:bodyPr>
            <a:normAutofit/>
          </a:bodyPr>
          <a:lstStyle/>
          <a:p>
            <a:r>
              <a:rPr lang="de-CH" sz="2500" dirty="0" err="1"/>
              <a:t>Dazolino</a:t>
            </a:r>
            <a:r>
              <a:rPr lang="de-CH" sz="2400" dirty="0"/>
              <a:t> </a:t>
            </a:r>
            <a:endParaRPr lang="de-DE" sz="25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F04CE5-CAA5-40CC-D07C-75F83E434B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8090" y="1762125"/>
            <a:ext cx="5003800" cy="3981450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>
              <a:solidFill>
                <a:srgbClr val="BDB99E"/>
              </a:solidFill>
            </a:endParaRPr>
          </a:p>
          <a:p>
            <a:pPr marL="0" indent="0" algn="l">
              <a:spcAft>
                <a:spcPts val="0"/>
              </a:spcAft>
              <a:buNone/>
            </a:pPr>
            <a:endParaRPr lang="de-CH" sz="1800" b="0" i="0" u="sng" strike="noStrike" dirty="0">
              <a:solidFill>
                <a:srgbClr val="BDB99E"/>
              </a:solidFill>
              <a:effectLst/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0C7830-3175-EF02-9695-B07B575B1B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2854" y="1360983"/>
            <a:ext cx="5414398" cy="3498420"/>
          </a:xfrm>
        </p:spPr>
        <p:txBody>
          <a:bodyPr/>
          <a:lstStyle/>
          <a:p>
            <a:pPr marL="0" indent="0">
              <a:buNone/>
            </a:pPr>
            <a:r>
              <a:rPr lang="de-CH" sz="1600" dirty="0"/>
              <a:t>• Wann: Ende Oktober – November </a:t>
            </a:r>
          </a:p>
          <a:p>
            <a:pPr marL="0" indent="0">
              <a:buNone/>
            </a:pPr>
            <a:r>
              <a:rPr lang="de-CH" sz="1600" dirty="0"/>
              <a:t>Jeweils Samstag 10.00 Uhr – 11.30 Uhr </a:t>
            </a:r>
          </a:p>
          <a:p>
            <a:pPr marL="0" indent="0">
              <a:buNone/>
            </a:pPr>
            <a:r>
              <a:rPr lang="de-CH" sz="1600" dirty="0"/>
              <a:t>• Wo: Kindergarten Alpenblick </a:t>
            </a:r>
          </a:p>
          <a:p>
            <a:pPr marL="0" indent="0">
              <a:buNone/>
            </a:pPr>
            <a:r>
              <a:rPr lang="de-CH" sz="1600" dirty="0"/>
              <a:t>• Wer: C. </a:t>
            </a:r>
            <a:r>
              <a:rPr lang="de-CH" sz="1600" dirty="0" err="1"/>
              <a:t>Juple</a:t>
            </a:r>
            <a:r>
              <a:rPr lang="de-CH" sz="1600" dirty="0"/>
              <a:t>, Deutsch &amp; Kindergartenlehrperson</a:t>
            </a:r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DE" sz="1600" dirty="0"/>
              <a:t>Kontakt:</a:t>
            </a:r>
          </a:p>
          <a:p>
            <a:pPr marL="0" indent="0">
              <a:buNone/>
            </a:pPr>
            <a:r>
              <a:rPr lang="de-CH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Daniela </a:t>
            </a:r>
            <a:r>
              <a:rPr lang="de-CH" sz="1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Secka</a:t>
            </a:r>
            <a:r>
              <a:rPr lang="de-CH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-Stahel</a:t>
            </a:r>
            <a:endParaRPr lang="de-CH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r>
              <a:rPr lang="de-CH" dirty="0" err="1">
                <a:solidFill>
                  <a:srgbClr val="000000"/>
                </a:solidFill>
                <a:latin typeface="Aptos" panose="020B0004020202020204" pitchFamily="34" charset="0"/>
              </a:rPr>
              <a:t>Quimsbeauftragte</a:t>
            </a:r>
            <a:r>
              <a:rPr lang="de-CH" dirty="0">
                <a:solidFill>
                  <a:srgbClr val="000000"/>
                </a:solidFill>
                <a:latin typeface="Aptos" panose="020B0004020202020204" pitchFamily="34" charset="0"/>
              </a:rPr>
              <a:t> der Schule Rüti</a:t>
            </a:r>
          </a:p>
          <a:p>
            <a:pPr marL="0" indent="0">
              <a:buNone/>
            </a:pPr>
            <a:r>
              <a:rPr lang="de-CH" dirty="0">
                <a:solidFill>
                  <a:srgbClr val="000000"/>
                </a:solidFill>
                <a:latin typeface="Aptos" panose="020B0004020202020204" pitchFamily="34" charset="0"/>
              </a:rPr>
              <a:t>daniela.secka-stahel@schule-rueti.ch</a:t>
            </a:r>
          </a:p>
          <a:p>
            <a:pPr marL="0" indent="0">
              <a:buNone/>
            </a:pPr>
            <a:r>
              <a:rPr lang="de-CH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Tel.: 055 251 70 95</a:t>
            </a:r>
            <a:endParaRPr lang="de-CH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de-CH" sz="160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036EF6-72DF-4F2C-8F4B-44716FB3144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0F74C3-09C4-4C50-B15E-FFA5306DEA1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31</a:t>
            </a:fld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E858B6-E63F-47CF-B419-800AE47FB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740" y="441326"/>
            <a:ext cx="3408260" cy="5105260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18C18EB-BD24-3AEB-8251-080526C99DA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38556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09DC8-A41C-D758-D7F7-E34B511E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Das Förderangebot</a:t>
            </a:r>
            <a:r>
              <a:rPr lang="de-CH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Sprachbrücke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57F59E-34E8-6444-A8A6-3BD6E1ADDA0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e-CH" sz="1600" dirty="0">
                <a:ea typeface="Aptos" panose="020B0004020202020204" pitchFamily="34" charset="0"/>
              </a:rPr>
              <a:t>ist e</a:t>
            </a:r>
            <a:r>
              <a:rPr lang="de-CH" sz="1600" dirty="0">
                <a:effectLst/>
                <a:ea typeface="Aptos" panose="020B0004020202020204" pitchFamily="34" charset="0"/>
              </a:rPr>
              <a:t>in Sprach- und Förderangebot für mehr-</a:t>
            </a:r>
          </a:p>
          <a:p>
            <a:pPr marL="0" indent="0">
              <a:buNone/>
            </a:pPr>
            <a:r>
              <a:rPr lang="de-CH" sz="1600" dirty="0">
                <a:ea typeface="Aptos" panose="020B0004020202020204" pitchFamily="34" charset="0"/>
              </a:rPr>
              <a:t>  </a:t>
            </a:r>
            <a:r>
              <a:rPr lang="de-CH" sz="1600" dirty="0">
                <a:effectLst/>
                <a:ea typeface="Aptos" panose="020B0004020202020204" pitchFamily="34" charset="0"/>
              </a:rPr>
              <a:t>sprachige Familien,</a:t>
            </a:r>
          </a:p>
          <a:p>
            <a:pPr>
              <a:buFontTx/>
              <a:buChar char="-"/>
            </a:pPr>
            <a:r>
              <a:rPr lang="de-CH" sz="1600" dirty="0">
                <a:ea typeface="Aptos" panose="020B0004020202020204" pitchFamily="34" charset="0"/>
              </a:rPr>
              <a:t>f</a:t>
            </a:r>
            <a:r>
              <a:rPr lang="de-CH" sz="1600" dirty="0">
                <a:effectLst/>
                <a:ea typeface="Aptos" panose="020B0004020202020204" pitchFamily="34" charset="0"/>
              </a:rPr>
              <a:t>indet ein Jahr vor dem Kindergarteneintritt </a:t>
            </a:r>
          </a:p>
          <a:p>
            <a:pPr marL="0" indent="0">
              <a:buNone/>
            </a:pPr>
            <a:r>
              <a:rPr lang="de-CH" sz="1600" dirty="0">
                <a:ea typeface="Aptos" panose="020B0004020202020204" pitchFamily="34" charset="0"/>
              </a:rPr>
              <a:t>  </a:t>
            </a:r>
            <a:r>
              <a:rPr lang="de-CH" sz="1600" dirty="0">
                <a:effectLst/>
                <a:ea typeface="Aptos" panose="020B0004020202020204" pitchFamily="34" charset="0"/>
              </a:rPr>
              <a:t>statt</a:t>
            </a:r>
            <a:r>
              <a:rPr lang="de-CH" sz="1600" dirty="0">
                <a:ea typeface="Aptos" panose="020B0004020202020204" pitchFamily="34" charset="0"/>
              </a:rPr>
              <a:t>,</a:t>
            </a:r>
          </a:p>
          <a:p>
            <a:pPr>
              <a:buFontTx/>
              <a:buChar char="-"/>
            </a:pPr>
            <a:r>
              <a:rPr lang="de-CH" sz="1600" dirty="0">
                <a:ea typeface="Aptos" panose="020B0004020202020204" pitchFamily="34" charset="0"/>
              </a:rPr>
              <a:t>ist ein Angebot der Schule und der Gemeinde</a:t>
            </a:r>
          </a:p>
          <a:p>
            <a:pPr marL="0" indent="0">
              <a:buNone/>
            </a:pPr>
            <a:r>
              <a:rPr lang="de-CH" sz="1600" dirty="0">
                <a:ea typeface="Aptos" panose="020B0004020202020204" pitchFamily="34" charset="0"/>
              </a:rPr>
              <a:t>  Rüti</a:t>
            </a:r>
          </a:p>
          <a:p>
            <a:r>
              <a:rPr lang="de-CH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Deutsch lernen, basteln, singen, Spielen, </a:t>
            </a:r>
          </a:p>
          <a:p>
            <a:pPr marL="0" indent="0">
              <a:buNone/>
            </a:pPr>
            <a:r>
              <a:rPr lang="de-CH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kochen, tanzen und Ausflüge gehören zum                   </a:t>
            </a:r>
          </a:p>
          <a:p>
            <a:pPr marL="0" indent="0">
              <a:buNone/>
            </a:pPr>
            <a:r>
              <a:rPr lang="de-CH" sz="16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Alltag der Sprachbrücke.</a:t>
            </a:r>
          </a:p>
          <a:p>
            <a:pPr marL="0" indent="0">
              <a:buNone/>
            </a:pPr>
            <a:endParaRPr lang="de-CH" sz="1600" dirty="0"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de-CH" sz="28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24C661-E495-4581-6940-F4EFBFE3C22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54981" y="1960030"/>
            <a:ext cx="1648185" cy="1807041"/>
          </a:xfrm>
        </p:spPr>
        <p:txBody>
          <a:bodyPr/>
          <a:lstStyle/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  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AA47C0-8FB1-2BF0-BBEB-E9DD4138A9B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C9CC2F-6C0F-5E1B-005B-DB69F86D2D2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4809A56-024C-76B3-B863-44C4AB432504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32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1F148B5-F395-407A-B2F3-B9BDF5F6C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891" y="1736725"/>
            <a:ext cx="5003800" cy="30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67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11B0A-1877-D526-D6AA-FACD35B8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500" dirty="0">
                <a:solidFill>
                  <a:srgbClr val="575A57"/>
                </a:solidFill>
              </a:rPr>
              <a:t>Sprachschule </a:t>
            </a:r>
            <a:r>
              <a:rPr lang="de-DE" sz="2500" dirty="0" err="1">
                <a:solidFill>
                  <a:srgbClr val="575A57"/>
                </a:solidFill>
              </a:rPr>
              <a:t>Akrotea.ch</a:t>
            </a:r>
            <a:endParaRPr lang="de-DE" sz="2500" dirty="0">
              <a:solidFill>
                <a:srgbClr val="575A57"/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7494D0-63DC-4BF0-BE37-8177E8E6BF1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83A2C3A-6DFC-4C96-BF9F-54784E2DB0F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33</a:t>
            </a:fld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F93F05C-B76D-157A-F27D-DBA0DE118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677" y="1007493"/>
            <a:ext cx="6828996" cy="4843014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D7FABEE-41F2-E508-FA35-6C059AAEBD7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56681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E4218-E453-CBB4-DA50-32F73A5D1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9542"/>
          </a:xfrm>
        </p:spPr>
        <p:txBody>
          <a:bodyPr>
            <a:normAutofit fontScale="90000"/>
          </a:bodyPr>
          <a:lstStyle/>
          <a:p>
            <a:pPr>
              <a:lnSpc>
                <a:spcPts val="1400"/>
              </a:lnSpc>
              <a:spcAft>
                <a:spcPts val="1240"/>
              </a:spcAft>
            </a:pPr>
            <a:r>
              <a:rPr lang="de-CH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de-CH" dirty="0">
                <a:solidFill>
                  <a:srgbClr val="575A5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CH" dirty="0">
                <a:solidFill>
                  <a:srgbClr val="575A57"/>
                </a:solidFill>
              </a:rPr>
              <a:t>Erziehungsberatung</a:t>
            </a:r>
            <a:br>
              <a:rPr lang="de-CH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3D1764-7908-CFB5-7AA1-7816AD31E7D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8" y="1438275"/>
            <a:ext cx="9841802" cy="3981450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Beratungsangebot des </a:t>
            </a:r>
            <a:r>
              <a:rPr lang="de-CH" sz="1600" b="1" dirty="0" err="1"/>
              <a:t>kjz</a:t>
            </a:r>
            <a:r>
              <a:rPr lang="de-CH" sz="1600" b="1" dirty="0"/>
              <a:t> Rüti rund um Erziehungsfragen:</a:t>
            </a:r>
            <a:endParaRPr lang="de-CH" sz="1600" dirty="0"/>
          </a:p>
          <a:p>
            <a:r>
              <a:rPr lang="de-CH" sz="1600" dirty="0"/>
              <a:t>Fragen aus dem Erziehungsalltag</a:t>
            </a:r>
          </a:p>
          <a:p>
            <a:r>
              <a:rPr lang="de-CH" sz="1600" dirty="0"/>
              <a:t>Entwicklung und Förderung der Kinder</a:t>
            </a:r>
          </a:p>
          <a:p>
            <a:r>
              <a:rPr lang="de-CH" sz="1600" dirty="0"/>
              <a:t>familiäres Zusammenleben</a:t>
            </a:r>
          </a:p>
          <a:p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Für Eltern mit Kind von 0 - 18 Jahren</a:t>
            </a:r>
            <a:br>
              <a:rPr lang="de-CH" sz="1600" b="1" dirty="0"/>
            </a:br>
            <a:br>
              <a:rPr lang="de-CH" sz="1600" b="1" dirty="0"/>
            </a:br>
            <a:r>
              <a:rPr lang="de-CH" sz="1600" b="1" dirty="0"/>
              <a:t>Kostenlos und vertraulich</a:t>
            </a:r>
            <a:endParaRPr lang="de-CH" sz="1600" dirty="0"/>
          </a:p>
          <a:p>
            <a:pPr marL="0" indent="0">
              <a:buNone/>
            </a:pPr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Beratungsort:</a:t>
            </a:r>
            <a:endParaRPr lang="de-CH" sz="1600" dirty="0"/>
          </a:p>
          <a:p>
            <a:r>
              <a:rPr lang="de-CH" sz="1600" dirty="0" err="1"/>
              <a:t>kjz</a:t>
            </a:r>
            <a:r>
              <a:rPr lang="de-CH" sz="1600" dirty="0"/>
              <a:t> Rüti, Zentrum </a:t>
            </a:r>
            <a:r>
              <a:rPr lang="de-CH" sz="1600" dirty="0" err="1"/>
              <a:t>Joweid</a:t>
            </a:r>
            <a:r>
              <a:rPr lang="de-CH" sz="1600" dirty="0"/>
              <a:t> 1, 8630 Rüti</a:t>
            </a:r>
          </a:p>
          <a:p>
            <a:endParaRPr lang="de-CH" sz="1600" dirty="0"/>
          </a:p>
          <a:p>
            <a:pPr lvl="0">
              <a:lnSpc>
                <a:spcPts val="1400"/>
              </a:lnSpc>
              <a:spcAft>
                <a:spcPts val="1240"/>
              </a:spcAft>
              <a:buFont typeface="Symbol" pitchFamily="2" charset="2"/>
              <a:buChar char="-"/>
            </a:pPr>
            <a:endParaRPr lang="de-CH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26E613-2F40-6F9D-0C99-6A3CB244B01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998439" y="2677522"/>
            <a:ext cx="5003800" cy="3115085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Terminanfragen:</a:t>
            </a:r>
            <a:endParaRPr lang="de-CH" sz="1600" dirty="0"/>
          </a:p>
          <a:p>
            <a:r>
              <a:rPr lang="de-CH" sz="1600" dirty="0"/>
              <a:t>043 </a:t>
            </a:r>
            <a:r>
              <a:rPr lang="de-CH" sz="1600"/>
              <a:t>259 76 </a:t>
            </a:r>
            <a:r>
              <a:rPr lang="de-CH" sz="1600" dirty="0"/>
              <a:t>00</a:t>
            </a:r>
          </a:p>
          <a:p>
            <a:r>
              <a:rPr lang="de-CH" sz="1600" dirty="0" err="1"/>
              <a:t>kjz</a:t>
            </a:r>
            <a:r>
              <a:rPr lang="de-CH" sz="1600" dirty="0"/>
              <a:t> Rüti | Kanton Zürich (zh.ch)</a:t>
            </a:r>
          </a:p>
          <a:p>
            <a:endParaRPr lang="de-CH" sz="1600" dirty="0"/>
          </a:p>
          <a:p>
            <a:endParaRPr lang="de-CH" sz="1600" dirty="0"/>
          </a:p>
          <a:p>
            <a:pPr marL="0" indent="0">
              <a:buNone/>
            </a:pPr>
            <a:r>
              <a:rPr lang="de-CH" sz="1600" b="1" dirty="0"/>
              <a:t>Weitere Infos:</a:t>
            </a:r>
            <a:endParaRPr lang="de-CH" sz="1600" dirty="0"/>
          </a:p>
          <a:p>
            <a:pPr marL="0" indent="0">
              <a:buNone/>
            </a:pPr>
            <a:r>
              <a:rPr lang="de-CH" sz="1600" dirty="0"/>
              <a:t>www.fuerslebengut.ch – umfassende Informationen     zu Familie und Laufbahn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8E9922-5886-4ACA-9721-04A1872F62B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8E7CAF-0EBD-4332-88E5-8D25BAAB246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34</a:t>
            </a:fld>
            <a:endParaRPr lang="de-CH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254AD92-D972-9B20-3C4B-2E907BEF7CF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78992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672177"/>
          </a:xfrm>
        </p:spPr>
        <p:txBody>
          <a:bodyPr>
            <a:normAutofit fontScale="90000"/>
          </a:bodyPr>
          <a:lstStyle/>
          <a:p>
            <a:br>
              <a:rPr lang="de-CH" sz="2000" b="0" i="0" u="none" strike="noStrike" dirty="0">
                <a:solidFill>
                  <a:srgbClr val="575A57"/>
                </a:solidFill>
                <a:effectLst/>
                <a:latin typeface="Calibri" panose="020F0502020204030204" pitchFamily="34" charset="0"/>
              </a:rPr>
            </a:br>
            <a:br>
              <a:rPr lang="de-DE" sz="2000" dirty="0">
                <a:solidFill>
                  <a:srgbClr val="575A57"/>
                </a:solidFill>
              </a:rPr>
            </a:br>
            <a:endParaRPr lang="de-CH" sz="2000" dirty="0">
              <a:solidFill>
                <a:srgbClr val="575A57"/>
              </a:solidFill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97F0065-FC75-4629-8C04-1FF8E07F01B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FE434B-010E-48F0-B151-5062CF5FC0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35</a:t>
            </a:fld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4FCA637-0C0D-47AF-933B-1DC12DAD342B}"/>
              </a:ext>
            </a:extLst>
          </p:cNvPr>
          <p:cNvSpPr/>
          <p:nvPr/>
        </p:nvSpPr>
        <p:spPr>
          <a:xfrm>
            <a:off x="579608" y="5320877"/>
            <a:ext cx="44609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Kontakt: </a:t>
            </a:r>
          </a:p>
          <a:p>
            <a:r>
              <a:rPr lang="de-CH" sz="1400" dirty="0">
                <a:solidFill>
                  <a:srgbClr val="000000"/>
                </a:solidFill>
                <a:latin typeface="Arial" panose="020B0604020202020204" pitchFamily="34" charset="0"/>
              </a:rPr>
              <a:t>Sie finden uns unter www.hebammensuche.ch</a:t>
            </a:r>
          </a:p>
          <a:p>
            <a:endParaRPr lang="de-CH" dirty="0"/>
          </a:p>
        </p:txBody>
      </p:sp>
      <p:pic>
        <p:nvPicPr>
          <p:cNvPr id="9" name="Grafik 8">
            <a:hlinkClick r:id="rId2"/>
            <a:extLst>
              <a:ext uri="{FF2B5EF4-FFF2-40B4-BE49-F238E27FC236}">
                <a16:creationId xmlns:a16="http://schemas.microsoft.com/office/drawing/2014/main" id="{D1FBCA62-738F-422C-A859-7DDFE01E3B7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7" y="441326"/>
            <a:ext cx="3118485" cy="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Inhaltsplatzhalter 20">
            <a:extLst>
              <a:ext uri="{FF2B5EF4-FFF2-40B4-BE49-F238E27FC236}">
                <a16:creationId xmlns:a16="http://schemas.microsoft.com/office/drawing/2014/main" id="{3B5B2D81-DD5C-49DC-9FDD-956CCF112309}"/>
              </a:ext>
            </a:extLst>
          </p:cNvPr>
          <p:cNvSpPr txBox="1">
            <a:spLocks/>
          </p:cNvSpPr>
          <p:nvPr/>
        </p:nvSpPr>
        <p:spPr>
          <a:xfrm>
            <a:off x="712617" y="1647768"/>
            <a:ext cx="7176917" cy="3367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1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dobe Caslon Pro Italic"/>
              <a:buNone/>
            </a:pPr>
            <a:r>
              <a:rPr lang="de-CH" sz="1600" dirty="0">
                <a:latin typeface="+mn-lt"/>
              </a:rPr>
              <a:t>Leitungen freiberuflicher Hebammen</a:t>
            </a:r>
          </a:p>
          <a:p>
            <a:r>
              <a:rPr lang="de-CH" sz="1600" dirty="0">
                <a:latin typeface="+mn-lt"/>
              </a:rPr>
              <a:t>Vergütung durch Grundversicherung der KK</a:t>
            </a:r>
          </a:p>
          <a:p>
            <a:r>
              <a:rPr lang="de-CH" sz="1600" dirty="0">
                <a:latin typeface="+mn-lt"/>
              </a:rPr>
              <a:t>keine Kosten für Nachbetreuung im Wochenbett für Paare</a:t>
            </a:r>
          </a:p>
          <a:p>
            <a:pPr marL="0" indent="0">
              <a:buNone/>
            </a:pPr>
            <a:endParaRPr lang="de-CH" sz="1600" dirty="0">
              <a:latin typeface="+mn-lt"/>
            </a:endParaRP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Wichtigkeit der Hebammenbegleitung im Wochenbett</a:t>
            </a:r>
          </a:p>
          <a:p>
            <a:r>
              <a:rPr lang="de-CH" sz="1600" dirty="0">
                <a:latin typeface="+mn-lt"/>
              </a:rPr>
              <a:t>Spitäler entlassen Wöchnerinnen oft zu früh, z.T. nach 2 Tagen</a:t>
            </a:r>
          </a:p>
          <a:p>
            <a:r>
              <a:rPr lang="de-CH" sz="1600" dirty="0">
                <a:latin typeface="+mn-lt"/>
              </a:rPr>
              <a:t>Hebammen als Voraussetzung für weitere Betreuung zu Hause</a:t>
            </a:r>
          </a:p>
          <a:p>
            <a:pPr marL="0" indent="0">
              <a:buNone/>
            </a:pPr>
            <a:endParaRPr lang="de-CH" sz="1600" dirty="0">
              <a:latin typeface="+mn-lt"/>
            </a:endParaRP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Bei fehlenden Deutschkenntnissen:</a:t>
            </a:r>
          </a:p>
          <a:p>
            <a:r>
              <a:rPr lang="de-CH" sz="1600" dirty="0">
                <a:latin typeface="+mn-lt"/>
              </a:rPr>
              <a:t>nach fremdsprachiger Hebamme suchen</a:t>
            </a:r>
          </a:p>
          <a:p>
            <a:r>
              <a:rPr lang="de-CH" sz="1600" dirty="0">
                <a:latin typeface="+mn-lt"/>
              </a:rPr>
              <a:t>Übersetzung organisieren</a:t>
            </a:r>
          </a:p>
          <a:p>
            <a:pPr marL="0" indent="0">
              <a:buNone/>
            </a:pPr>
            <a:endParaRPr lang="de-CH" sz="1600" dirty="0">
              <a:latin typeface="+mn-lt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de-CH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de-CH" dirty="0"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Font typeface="Adobe Caslon Pro Italic"/>
              <a:buNone/>
            </a:pPr>
            <a:endParaRPr lang="de-CH" dirty="0">
              <a:latin typeface="Arial" panose="020B0604020202020204" pitchFamily="34" charset="0"/>
            </a:endParaRPr>
          </a:p>
          <a:p>
            <a:pPr marL="0" indent="0">
              <a:buFont typeface="Adobe Caslon Pro Italic"/>
              <a:buNone/>
            </a:pP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A03A11D-CBA5-26E1-C920-DF8A70E6BCA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6071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188575" cy="635307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575A57"/>
                </a:solidFill>
              </a:rPr>
              <a:t>Logopädische Praxis </a:t>
            </a:r>
            <a:br>
              <a:rPr lang="de-DE" dirty="0"/>
            </a:br>
            <a:br>
              <a:rPr lang="de-DE" dirty="0"/>
            </a:br>
            <a:endParaRPr lang="de-CH" dirty="0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89" y="1673114"/>
            <a:ext cx="6270982" cy="2567047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/>
              <a:t>Erstberatung – Logopädie im Frühbereich</a:t>
            </a:r>
            <a:endParaRPr lang="de-CH" sz="1600" dirty="0"/>
          </a:p>
          <a:p>
            <a:r>
              <a:rPr lang="de-CH" sz="1600" dirty="0"/>
              <a:t>Abklärung notwendig durch Kinderspital ZH oder                            GZO Wetzikon</a:t>
            </a:r>
          </a:p>
          <a:p>
            <a:endParaRPr lang="de-CH" sz="1600" b="1" dirty="0"/>
          </a:p>
          <a:p>
            <a:pPr marL="0" indent="0">
              <a:buNone/>
            </a:pPr>
            <a:r>
              <a:rPr lang="de-CH" sz="1600" b="1" dirty="0"/>
              <a:t>Logopädische Praxis</a:t>
            </a:r>
            <a:br>
              <a:rPr lang="de-CH" sz="1600" dirty="0"/>
            </a:br>
            <a:r>
              <a:rPr lang="de-CH" sz="1600" dirty="0"/>
              <a:t>Doris Häfliger</a:t>
            </a:r>
            <a:br>
              <a:rPr lang="de-CH" sz="1600" dirty="0"/>
            </a:br>
            <a:r>
              <a:rPr lang="de-CH" sz="1600" dirty="0"/>
              <a:t>Schlossbergstrasse 19, 8630 Rüti ZH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9859FE1-E7E9-4ABF-835E-52561AE3F65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32A5DA9-DF04-49CA-BEC4-294A6AC2BB7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36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D45A2ED-D8CA-4145-B353-2FFC59DA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152" y="1577684"/>
            <a:ext cx="3952178" cy="2757906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E541016-8AE9-D075-4345-C237E974616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31072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E16CA3-394B-4187-9F5E-8253CCB7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500" dirty="0"/>
              <a:t>Virtueller </a:t>
            </a:r>
            <a:r>
              <a:rPr lang="de-DE" sz="2500" dirty="0" err="1"/>
              <a:t>Dorfplan</a:t>
            </a:r>
            <a:r>
              <a:rPr lang="de-DE" sz="2500" dirty="0"/>
              <a:t> für Familien</a:t>
            </a:r>
            <a:endParaRPr lang="de-CH" sz="25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50F342-B728-4EDD-B1C1-763AE159A4A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20641" y="1359155"/>
            <a:ext cx="4936255" cy="3875083"/>
          </a:xfrm>
        </p:spPr>
        <p:txBody>
          <a:bodyPr/>
          <a:lstStyle/>
          <a:p>
            <a:endParaRPr lang="de-DE" b="1" dirty="0"/>
          </a:p>
          <a:p>
            <a:endParaRPr lang="de-DE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EBBC6D5-8782-426F-AD2D-B3ABEC4C350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421991-C4B6-4763-824C-E31F4BB5ACE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37</a:t>
            </a:fld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08B2EB-E512-9697-690F-D7E3DD8ECB8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8ADD5D6-CF4B-1871-0216-A8729F05968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71360" y="1489075"/>
            <a:ext cx="3740408" cy="361524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à"/>
            </a:pPr>
            <a:r>
              <a:rPr lang="de-CH" sz="1600" dirty="0"/>
              <a:t> Gemeinde Rüti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CH" sz="1600" dirty="0">
                <a:sym typeface="Wingdings" panose="05000000000000000000" pitchFamily="2" charset="2"/>
              </a:rPr>
              <a:t> </a:t>
            </a:r>
            <a:r>
              <a:rPr lang="de-CH" sz="1600" dirty="0"/>
              <a:t>Lebenslagen</a:t>
            </a:r>
          </a:p>
          <a:p>
            <a:pPr marL="0" indent="0">
              <a:buNone/>
            </a:pPr>
            <a:r>
              <a:rPr lang="de-CH" sz="1600" dirty="0">
                <a:sym typeface="Wingdings" panose="05000000000000000000" pitchFamily="2" charset="2"/>
              </a:rPr>
              <a:t> </a:t>
            </a:r>
            <a:r>
              <a:rPr lang="de-CH" sz="1600" dirty="0"/>
              <a:t>Familien</a:t>
            </a:r>
          </a:p>
          <a:p>
            <a:pPr marL="0" indent="0">
              <a:buNone/>
            </a:pPr>
            <a:r>
              <a:rPr lang="de-CH" sz="1600" dirty="0">
                <a:sym typeface="Wingdings" panose="05000000000000000000" pitchFamily="2" charset="2"/>
              </a:rPr>
              <a:t> </a:t>
            </a:r>
            <a:r>
              <a:rPr lang="de-CH" sz="1600" dirty="0" err="1"/>
              <a:t>Dorfplan</a:t>
            </a:r>
            <a:r>
              <a:rPr lang="de-CH" sz="1600" dirty="0"/>
              <a:t> für Familien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6A2D905-E4D2-3B5F-A3C4-72E1AB3FB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19" y="1489075"/>
            <a:ext cx="6072142" cy="361524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B92F6FC-2530-E2CD-77DC-65B0EB0CD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267" y="3930912"/>
            <a:ext cx="1185534" cy="11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25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175AA3-2CCA-46FD-AB75-A9C3F188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2500" dirty="0">
                <a:solidFill>
                  <a:srgbClr val="575A57"/>
                </a:solidFill>
              </a:rPr>
              <a:t>Gemeindeverwaltung Rüti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4A37B9E-C09A-48E0-94FD-ACBD7D14E1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spcAft>
                <a:spcPts val="0"/>
              </a:spcAft>
              <a:buNone/>
            </a:pPr>
            <a:r>
              <a:rPr lang="de-CH" sz="1800" dirty="0"/>
              <a:t>Abteilung Gesellschaft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800" dirty="0"/>
              <a:t>Fachspezialistin Gemeinwesenarbeit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800" dirty="0"/>
              <a:t>Heike Deigendesch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800" dirty="0"/>
              <a:t>heike.deigendesch@rueti.ch</a:t>
            </a:r>
          </a:p>
          <a:p>
            <a:pPr marL="0" indent="0">
              <a:spcAft>
                <a:spcPts val="0"/>
              </a:spcAft>
              <a:buNone/>
            </a:pPr>
            <a:r>
              <a:rPr lang="de-CH" sz="1800" dirty="0"/>
              <a:t>055 251 32 71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F13AF-02BD-40AF-AF37-853EBD916C1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60F051-0888-409A-9CED-0F1365B128D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38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B08C006-CC3E-4341-B309-F62B5C8B4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6906" y="663816"/>
            <a:ext cx="4895235" cy="3291624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D4530EA7-8D1F-6B40-2F4C-18BF07142BA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2576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441325"/>
            <a:ext cx="9956799" cy="687387"/>
          </a:xfrm>
        </p:spPr>
        <p:txBody>
          <a:bodyPr>
            <a:noAutofit/>
          </a:bodyPr>
          <a:lstStyle/>
          <a:p>
            <a:r>
              <a:rPr lang="de-DE" sz="2500" b="1" dirty="0">
                <a:solidFill>
                  <a:srgbClr val="3EB6A5"/>
                </a:solidFill>
              </a:rPr>
              <a:t>Willkommen in den Tagesfamilien </a:t>
            </a:r>
            <a:r>
              <a:rPr lang="de-DE" sz="2500" b="1" dirty="0" err="1">
                <a:solidFill>
                  <a:srgbClr val="3EB6A5"/>
                </a:solidFill>
              </a:rPr>
              <a:t>Zürcher</a:t>
            </a:r>
            <a:r>
              <a:rPr lang="de-DE" sz="2500" b="1" dirty="0">
                <a:solidFill>
                  <a:srgbClr val="3EB6A5"/>
                </a:solidFill>
              </a:rPr>
              <a:t> Oberland TFZO </a:t>
            </a:r>
            <a:endParaRPr lang="de-CH" sz="2500" b="1" dirty="0">
              <a:solidFill>
                <a:srgbClr val="3EB6A5"/>
              </a:solidFill>
            </a:endParaRP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47C990B-B8CE-6146-8BBD-9BCF249B97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9456" y="1128713"/>
            <a:ext cx="9956800" cy="1014123"/>
          </a:xfrm>
        </p:spPr>
        <p:txBody>
          <a:bodyPr rIns="0" spcCol="180000"/>
          <a:lstStyle/>
          <a:p>
            <a:pPr marL="216000" lvl="1" indent="0">
              <a:buNone/>
            </a:pPr>
            <a:r>
              <a:rPr lang="de-CH" sz="1600" dirty="0"/>
              <a:t>Seit 20 Jahren bieten wir Kindern von 3 Monaten bis zum Ende der obligatorischen Schulzeit professionelle Kinderbetreuung in qualifizierten, liebevollen Tagesfamilien.  </a:t>
            </a:r>
          </a:p>
          <a:p>
            <a:pPr marL="0" indent="0">
              <a:buNone/>
            </a:pPr>
            <a:endParaRPr lang="de-CH" b="1" dirty="0"/>
          </a:p>
          <a:p>
            <a:endParaRPr lang="de-DE" dirty="0"/>
          </a:p>
        </p:txBody>
      </p:sp>
      <p:sp>
        <p:nvSpPr>
          <p:cNvPr id="2" name="Textplatzhalter 31">
            <a:extLst>
              <a:ext uri="{FF2B5EF4-FFF2-40B4-BE49-F238E27FC236}">
                <a16:creationId xmlns:a16="http://schemas.microsoft.com/office/drawing/2014/main" id="{F1A4F665-EBA7-410B-B37A-6CADE32FBC45}"/>
              </a:ext>
            </a:extLst>
          </p:cNvPr>
          <p:cNvSpPr txBox="1">
            <a:spLocks/>
          </p:cNvSpPr>
          <p:nvPr/>
        </p:nvSpPr>
        <p:spPr>
          <a:xfrm>
            <a:off x="623887" y="2013527"/>
            <a:ext cx="4650916" cy="3278909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>
            <a:lvl1pPr marL="216000" indent="-216000" algn="l" defTabSz="914400" rtl="0" eaLnBrk="1" latinLnBrk="1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000" indent="-216000" algn="l" defTabSz="914400" rtl="0" eaLnBrk="1" latinLnBrk="0" hangingPunct="1">
              <a:lnSpc>
                <a:spcPts val="2880"/>
              </a:lnSpc>
              <a:spcBef>
                <a:spcPts val="0"/>
              </a:spcBef>
              <a:spcAft>
                <a:spcPts val="500"/>
              </a:spcAft>
              <a:buFont typeface="Adobe Caslon Pro Italic"/>
              <a:buChar char="‑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dobe Caslon Pro Italic"/>
              <a:buNone/>
            </a:pPr>
            <a:r>
              <a:rPr lang="de-CH" sz="1600" b="1" dirty="0"/>
              <a:t>Unsere Stärken</a:t>
            </a:r>
          </a:p>
          <a:p>
            <a:pPr>
              <a:buFontTx/>
              <a:buChar char="-"/>
            </a:pPr>
            <a:r>
              <a:rPr lang="de-CH" sz="1600" b="1" dirty="0"/>
              <a:t>Kontinuität</a:t>
            </a:r>
          </a:p>
          <a:p>
            <a:pPr>
              <a:buFontTx/>
              <a:buChar char="-"/>
            </a:pPr>
            <a:r>
              <a:rPr lang="de-CH" sz="1600" b="1" dirty="0"/>
              <a:t>Individualität</a:t>
            </a:r>
          </a:p>
          <a:p>
            <a:pPr>
              <a:buFontTx/>
              <a:buChar char="-"/>
            </a:pPr>
            <a:r>
              <a:rPr lang="de-CH" sz="1600" b="1" dirty="0"/>
              <a:t>Flexibilität </a:t>
            </a:r>
          </a:p>
          <a:p>
            <a:pPr marL="0" indent="0">
              <a:buNone/>
            </a:pPr>
            <a:r>
              <a:rPr lang="de-CH" sz="1600" dirty="0"/>
              <a:t>Wir bieten stunden- oder tageweise Betreuung       ganz nach Bedarf der Eltern. </a:t>
            </a:r>
          </a:p>
          <a:p>
            <a:pPr marL="0" indent="0">
              <a:buNone/>
            </a:pPr>
            <a:r>
              <a:rPr lang="de-CH" sz="1600" dirty="0" err="1"/>
              <a:t>Zmorgetisch</a:t>
            </a:r>
            <a:r>
              <a:rPr lang="de-CH" sz="1600" dirty="0"/>
              <a:t>, Mittagstisch, Übernachtungen, etc. </a:t>
            </a: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0CA25C8-17BE-AEDC-D89E-A842D205C8DF}"/>
              </a:ext>
            </a:extLst>
          </p:cNvPr>
          <p:cNvSpPr txBox="1"/>
          <p:nvPr/>
        </p:nvSpPr>
        <p:spPr>
          <a:xfrm>
            <a:off x="471055" y="5298539"/>
            <a:ext cx="6114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b="1" dirty="0"/>
              <a:t>Wir unterstützen Eltern und Tagesfamilien in allen Belangen</a:t>
            </a:r>
            <a:r>
              <a:rPr lang="de-CH" sz="1800" dirty="0"/>
              <a:t>.</a:t>
            </a:r>
          </a:p>
          <a:p>
            <a:endParaRPr lang="de-CH" dirty="0"/>
          </a:p>
        </p:txBody>
      </p:sp>
      <p:pic>
        <p:nvPicPr>
          <p:cNvPr id="6" name="Grafik 5" descr="Ein Bild, das Grafiken, Schrift, Logo, Grafikdesign enthält.&#10;&#10;KI-generierte Inhalte können fehlerhaft sein.">
            <a:extLst>
              <a:ext uri="{FF2B5EF4-FFF2-40B4-BE49-F238E27FC236}">
                <a16:creationId xmlns:a16="http://schemas.microsoft.com/office/drawing/2014/main" id="{E9AB930F-098F-C591-174E-E3C147137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0642" y="3813890"/>
            <a:ext cx="2596261" cy="110963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F43C31B-737E-9DB9-7E8E-9356FD3F3FED}"/>
              </a:ext>
            </a:extLst>
          </p:cNvPr>
          <p:cNvSpPr txBox="1"/>
          <p:nvPr/>
        </p:nvSpPr>
        <p:spPr>
          <a:xfrm>
            <a:off x="7890642" y="2951946"/>
            <a:ext cx="2001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/>
              <a:t>Geschäftsstelle </a:t>
            </a:r>
          </a:p>
          <a:p>
            <a:r>
              <a:rPr lang="de-CH" sz="1400" dirty="0"/>
              <a:t>Spitalstrasse 29 </a:t>
            </a:r>
          </a:p>
          <a:p>
            <a:r>
              <a:rPr lang="de-CH" sz="1400" dirty="0"/>
              <a:t>8630 Rüti</a:t>
            </a:r>
          </a:p>
          <a:p>
            <a:r>
              <a:rPr lang="de-CH" sz="1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www.tfzo.ch</a:t>
            </a:r>
            <a:r>
              <a:rPr lang="de-CH" sz="1400" dirty="0"/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69A8613-E753-5009-AE80-718F50521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6019" y="2951946"/>
            <a:ext cx="324623" cy="1016744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9ED044-C068-4334-B600-73CF841CF7F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6D38D53-5889-4815-8D49-08EFE9F51E1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4</a:t>
            </a:fld>
            <a:endParaRPr lang="de-CH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36435FCC-6CDE-3103-E50B-DBFFF715BBF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5953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2CA84-1921-DC72-C757-D77896B2D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500" dirty="0" err="1"/>
              <a:t>FamilienNetzRüti</a:t>
            </a:r>
            <a:endParaRPr lang="de-DE" sz="2500" dirty="0"/>
          </a:p>
        </p:txBody>
      </p:sp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3A562F24-27C1-50ED-DDA0-691039B5C5D4}"/>
              </a:ext>
            </a:extLst>
          </p:cNvPr>
          <p:cNvSpPr txBox="1">
            <a:spLocks/>
          </p:cNvSpPr>
          <p:nvPr/>
        </p:nvSpPr>
        <p:spPr>
          <a:xfrm>
            <a:off x="458203" y="2259760"/>
            <a:ext cx="5003800" cy="3981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1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3B40696-3452-FE9F-2A28-A0647CD63A5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8" y="1154718"/>
            <a:ext cx="5003800" cy="4717090"/>
          </a:xfrm>
        </p:spPr>
        <p:txBody>
          <a:bodyPr/>
          <a:lstStyle/>
          <a:p>
            <a:endParaRPr lang="de-CH" sz="1600" dirty="0">
              <a:latin typeface="+mn-lt"/>
            </a:endParaRP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Diverse Events:</a:t>
            </a:r>
          </a:p>
          <a:p>
            <a:pPr lvl="1"/>
            <a:r>
              <a:rPr lang="de-CH" sz="1600" dirty="0"/>
              <a:t>Basteln</a:t>
            </a:r>
          </a:p>
          <a:p>
            <a:pPr lvl="1"/>
            <a:r>
              <a:rPr lang="de-CH" sz="1600" dirty="0"/>
              <a:t>Naturevents</a:t>
            </a:r>
          </a:p>
          <a:p>
            <a:pPr lvl="1"/>
            <a:r>
              <a:rPr lang="de-CH" sz="1600" dirty="0"/>
              <a:t>Kinderkleiderbörse</a:t>
            </a:r>
          </a:p>
          <a:p>
            <a:pPr lvl="1"/>
            <a:r>
              <a:rPr lang="de-CH" sz="1600" dirty="0"/>
              <a:t>Zyklus-Show / Agenten-Kurs</a:t>
            </a:r>
          </a:p>
          <a:p>
            <a:pPr lvl="1"/>
            <a:r>
              <a:rPr lang="de-CH" sz="1600" dirty="0" err="1"/>
              <a:t>Babysitterkurs</a:t>
            </a:r>
            <a:endParaRPr lang="de-CH" sz="1600" dirty="0"/>
          </a:p>
          <a:p>
            <a:pPr lvl="1"/>
            <a:r>
              <a:rPr lang="de-CH" sz="1600" dirty="0"/>
              <a:t>Vorträge</a:t>
            </a:r>
          </a:p>
          <a:p>
            <a:pPr lvl="1"/>
            <a:r>
              <a:rPr lang="de-CH" sz="1600" dirty="0"/>
              <a:t>etc.</a:t>
            </a:r>
          </a:p>
          <a:p>
            <a:pPr lvl="1"/>
            <a:endParaRPr lang="de-CH" sz="1600" dirty="0"/>
          </a:p>
          <a:p>
            <a:r>
              <a:rPr lang="de-CH" sz="1600" dirty="0">
                <a:latin typeface="+mn-lt"/>
              </a:rPr>
              <a:t>Vermietung der Räumlichkeiten</a:t>
            </a: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Mitgliedsbeitrag CHF 40.– pro Jahr</a:t>
            </a:r>
          </a:p>
          <a:p>
            <a:pPr marL="0" indent="0">
              <a:buNone/>
            </a:pPr>
            <a:r>
              <a:rPr lang="de-CH" sz="1600" dirty="0">
                <a:latin typeface="+mn-lt"/>
              </a:rPr>
              <a:t>Überall auch ohne Mitgliedschaft willkommen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9636F1DF-B803-6B67-44E3-A5CE91138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175" y="732183"/>
            <a:ext cx="4879372" cy="499284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06773574-280F-5048-F162-35153BD038B2}"/>
              </a:ext>
            </a:extLst>
          </p:cNvPr>
          <p:cNvSpPr txBox="1"/>
          <p:nvPr/>
        </p:nvSpPr>
        <p:spPr>
          <a:xfrm>
            <a:off x="5718175" y="66200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600" dirty="0"/>
              <a:t>Regelmässige Angebote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3C1087C0-D86D-DB3C-621E-6E012122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715" y="546670"/>
            <a:ext cx="2247460" cy="969325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91A9B65-527B-475A-85D5-91E14FA714D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E57B36-FA51-4E0B-B4BF-32724F167C1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11" name="Textfeld 10">
            <a:hlinkClick r:id="rId4"/>
            <a:extLst>
              <a:ext uri="{FF2B5EF4-FFF2-40B4-BE49-F238E27FC236}">
                <a16:creationId xmlns:a16="http://schemas.microsoft.com/office/drawing/2014/main" id="{1176DBDE-91A3-42BA-B03B-8D657AF8A4AA}"/>
              </a:ext>
            </a:extLst>
          </p:cNvPr>
          <p:cNvSpPr txBox="1"/>
          <p:nvPr/>
        </p:nvSpPr>
        <p:spPr>
          <a:xfrm>
            <a:off x="8547221" y="5070623"/>
            <a:ext cx="3443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www.familiennetzrueti.ch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2A981DF2-8A78-1716-8AFF-75D8A7A2DE7F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39448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967145"/>
          </a:xfrm>
        </p:spPr>
        <p:txBody>
          <a:bodyPr>
            <a:normAutofit fontScale="90000"/>
          </a:bodyPr>
          <a:lstStyle/>
          <a:p>
            <a:r>
              <a:rPr lang="de-CH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Anlässe zur Elternbildung</a:t>
            </a:r>
            <a:br>
              <a:rPr lang="de-CH" sz="2000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</a:br>
            <a:r>
              <a:rPr lang="de-CH" sz="2000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Kurse, Workshops, Vorträge</a:t>
            </a:r>
            <a:br>
              <a:rPr lang="de-CH" sz="2000" b="0" i="0" u="none" strike="noStrike" dirty="0">
                <a:solidFill>
                  <a:srgbClr val="575A57"/>
                </a:solidFill>
                <a:effectLst/>
                <a:latin typeface="Calibri" panose="020F0502020204030204" pitchFamily="34" charset="0"/>
              </a:rPr>
            </a:br>
            <a:br>
              <a:rPr lang="de-DE" sz="2000" dirty="0">
                <a:solidFill>
                  <a:srgbClr val="575A57"/>
                </a:solidFill>
              </a:rPr>
            </a:br>
            <a:endParaRPr lang="de-CH" sz="2000" dirty="0">
              <a:solidFill>
                <a:srgbClr val="575A57"/>
              </a:solidFill>
            </a:endParaRP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C305876B-B13C-2742-AAD1-91F12ABD13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462585" y="1608668"/>
            <a:ext cx="5349878" cy="3095940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de-CH" sz="1600" dirty="0"/>
              <a:t>Weitere Informationen auf der Website der Gemeinde Rüti</a:t>
            </a:r>
            <a:br>
              <a:rPr lang="de-CH" sz="1600" dirty="0"/>
            </a:br>
            <a:r>
              <a:rPr lang="de-CH" sz="1600" dirty="0"/>
              <a:t>www.rueti.ch/freizeit-kultur/veranstaltungen.html/30</a:t>
            </a:r>
          </a:p>
          <a:p>
            <a:pPr algn="l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endParaRPr lang="de-CH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kostenlos</a:t>
            </a:r>
          </a:p>
          <a:p>
            <a:pPr lv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 der Regel mit Kinderbetreuung</a:t>
            </a:r>
          </a:p>
          <a:p>
            <a:pPr lv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mit professionellen Referenten/innen und Kursleiter/innen</a:t>
            </a:r>
          </a:p>
          <a:p>
            <a:pPr lv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bedarfsorientierte Themen 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97F0065-FC75-4629-8C04-1FF8E07F01B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FE434B-010E-48F0-B151-5062CF5FC0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6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A0CDA18-D2A9-32CD-AD74-0F14AECB8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54" y="1608668"/>
            <a:ext cx="4334130" cy="2737345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02F1FE3-7AA3-DC30-F613-6F77CE7E94E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3624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2AD36-DF9C-7E8C-3AEE-3AEAC243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768042"/>
          </a:xfrm>
        </p:spPr>
        <p:txBody>
          <a:bodyPr/>
          <a:lstStyle/>
          <a:p>
            <a:r>
              <a:rPr lang="de-DE" sz="2500" dirty="0">
                <a:solidFill>
                  <a:srgbClr val="575A57"/>
                </a:solidFill>
              </a:rPr>
              <a:t>Bibliothek </a:t>
            </a:r>
            <a:r>
              <a:rPr lang="de-CH" sz="2500" b="0" i="0" u="none" strike="noStrike" dirty="0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«Schenk mir eine Geschichte»</a:t>
            </a:r>
            <a:r>
              <a:rPr lang="de-CH" b="0" i="0" u="none" strike="noStrike" dirty="0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 </a:t>
            </a:r>
            <a:endParaRPr lang="de-DE" dirty="0">
              <a:solidFill>
                <a:srgbClr val="575A57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F04CE5-CAA5-40CC-D07C-75F83E434B6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3888" y="1438275"/>
            <a:ext cx="5003800" cy="3981450"/>
          </a:xfrm>
        </p:spPr>
        <p:txBody>
          <a:bodyPr/>
          <a:lstStyle/>
          <a:p>
            <a:pPr marL="0" indent="0">
              <a:buNone/>
            </a:pPr>
            <a:r>
              <a:rPr lang="de-CH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Fremdsprachiges Angebot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Entdecken Sie mit Ihrem Kind die Welt der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Geschichten und Bilderbücher. Wir erzählen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Ihnen und Ihrem Kind spannende, bunte und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lustige Geschichten. Danach wird noch etwas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Kleines zum Thema gesungen, gespielt, gemalt </a:t>
            </a:r>
          </a:p>
          <a:p>
            <a:pPr marL="0" indent="0"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oder gebastelt.</a:t>
            </a:r>
            <a:endParaRPr lang="de-CH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CH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CH" sz="1600" b="1" dirty="0">
                <a:latin typeface="Arial" panose="020B0604020202020204" pitchFamily="34" charset="0"/>
                <a:cs typeface="Arial" panose="020B0604020202020204" pitchFamily="34" charset="0"/>
              </a:rPr>
              <a:t>Für Kinder von 2 bis 5 Jahren</a:t>
            </a:r>
            <a:b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In Begleitung eines/r Erwachsenen</a:t>
            </a:r>
          </a:p>
          <a:p>
            <a:pPr marL="0" indent="0">
              <a:buNone/>
            </a:pPr>
            <a:r>
              <a:rPr lang="de-CH" sz="1600" b="1" dirty="0">
                <a:latin typeface="Arial" panose="020B0604020202020204" pitchFamily="34" charset="0"/>
                <a:cs typeface="Arial" panose="020B0604020202020204" pitchFamily="34" charset="0"/>
              </a:rPr>
              <a:t>Wann?</a:t>
            </a:r>
            <a:b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dirty="0">
                <a:latin typeface="Arial" panose="020B0604020202020204" pitchFamily="34" charset="0"/>
                <a:cs typeface="Arial" panose="020B0604020202020204" pitchFamily="34" charset="0"/>
              </a:rPr>
              <a:t>Monatlich, Montag nachmittags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0C7830-3175-EF02-9695-B07B575B1B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807968" y="1736725"/>
            <a:ext cx="5003800" cy="3734561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800" dirty="0"/>
          </a:p>
          <a:p>
            <a:pPr marL="0" indent="0">
              <a:buNone/>
            </a:pPr>
            <a:endParaRPr lang="de-DE" sz="800" dirty="0"/>
          </a:p>
          <a:p>
            <a:pPr marL="0" indent="0">
              <a:buNone/>
            </a:pPr>
            <a:r>
              <a:rPr lang="de-DE" sz="1400" dirty="0">
                <a:latin typeface="+mn-lt"/>
              </a:rPr>
              <a:t>Bibliothek Rüti-Dürnten</a:t>
            </a:r>
          </a:p>
          <a:p>
            <a:pPr marL="0" indent="0">
              <a:buNone/>
            </a:pPr>
            <a:r>
              <a:rPr lang="de-DE" sz="1400" dirty="0">
                <a:latin typeface="+mn-lt"/>
              </a:rPr>
              <a:t>Spitalstrasse 6, 8630 Rüti ZH</a:t>
            </a:r>
          </a:p>
          <a:p>
            <a:pPr marL="0" indent="0">
              <a:buNone/>
            </a:pPr>
            <a:r>
              <a:rPr lang="de-DE" sz="1400" dirty="0">
                <a:latin typeface="+mn-lt"/>
              </a:rPr>
              <a:t>www.rueti.ch/freizeit-kultur/bibliothek</a:t>
            </a:r>
          </a:p>
        </p:txBody>
      </p:sp>
      <p:pic>
        <p:nvPicPr>
          <p:cNvPr id="8" name="Picture 2" descr="\\root.riz\Home\RUET\RUET-US0272\Desktop\Snippi QUIMS.PNG">
            <a:extLst>
              <a:ext uri="{FF2B5EF4-FFF2-40B4-BE49-F238E27FC236}">
                <a16:creationId xmlns:a16="http://schemas.microsoft.com/office/drawing/2014/main" id="{CFFE231A-A3F4-8359-2005-31F0F3698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" r="60776" b="67254"/>
          <a:stretch/>
        </p:blipFill>
        <p:spPr bwMode="auto">
          <a:xfrm>
            <a:off x="5718175" y="1958400"/>
            <a:ext cx="3357845" cy="202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78894DB-A153-48FD-A3BF-0586F7E86BC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862CA47-CAB7-4503-A7CD-20FF619D031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7</a:t>
            </a:fld>
            <a:endParaRPr lang="de-CH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C10A2E89-59EA-9B60-2465-77C5E98DBA3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010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2AD36-DF9C-7E8C-3AEE-3AEAC243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569542"/>
          </a:xfrm>
        </p:spPr>
        <p:txBody>
          <a:bodyPr>
            <a:normAutofit/>
          </a:bodyPr>
          <a:lstStyle/>
          <a:p>
            <a:r>
              <a:rPr lang="de-DE" sz="2500" dirty="0"/>
              <a:t>Bibliothek </a:t>
            </a:r>
            <a:r>
              <a:rPr lang="de-CH" sz="2500" b="0" i="0" u="none" strike="noStrike" dirty="0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de-DE" sz="2500" dirty="0"/>
              <a:t>Angebot Leseförderung</a:t>
            </a:r>
            <a:r>
              <a:rPr lang="de-CH" sz="2500" b="0" i="0" u="none" strike="noStrike" dirty="0">
                <a:solidFill>
                  <a:srgbClr val="575A57"/>
                </a:solidFill>
                <a:effectLst/>
                <a:latin typeface="Arial" panose="020B0604020202020204" pitchFamily="34" charset="0"/>
              </a:rPr>
              <a:t>»</a:t>
            </a:r>
            <a:r>
              <a:rPr lang="de-DE" sz="2500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F04CE5-CAA5-40CC-D07C-75F83E434B64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>
              <a:solidFill>
                <a:srgbClr val="BDB99E"/>
              </a:solidFill>
            </a:endParaRPr>
          </a:p>
          <a:p>
            <a:pPr marL="0" indent="0" algn="l">
              <a:spcAft>
                <a:spcPts val="0"/>
              </a:spcAft>
              <a:buNone/>
            </a:pPr>
            <a:endParaRPr lang="de-CH" sz="1800" b="0" i="0" u="sng" strike="noStrike" dirty="0">
              <a:solidFill>
                <a:srgbClr val="BDB99E"/>
              </a:solidFill>
              <a:effectLst/>
              <a:latin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0C7830-3175-EF02-9695-B07B575B1B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25436" y="1195804"/>
            <a:ext cx="5414398" cy="3981450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/>
              <a:t>Buch Spatz</a:t>
            </a:r>
          </a:p>
          <a:p>
            <a:pPr marL="0" indent="0">
              <a:buNone/>
            </a:pPr>
            <a:r>
              <a:rPr lang="de-DE" sz="1600" dirty="0"/>
              <a:t>Ein Angebot für Kinder von 1 bis 2 Jahren.</a:t>
            </a:r>
          </a:p>
          <a:p>
            <a:pPr marL="0" indent="0">
              <a:buNone/>
            </a:pPr>
            <a:r>
              <a:rPr lang="de-DE" sz="1600" dirty="0"/>
              <a:t>Die Geschichte dauert ca.10-15 Minuten und </a:t>
            </a:r>
          </a:p>
          <a:p>
            <a:pPr marL="0" indent="0">
              <a:buNone/>
            </a:pPr>
            <a:r>
              <a:rPr lang="de-DE" sz="1600" dirty="0"/>
              <a:t>wird mit Versen, Liedern oder Fingerspielen ergänzt.</a:t>
            </a:r>
          </a:p>
          <a:p>
            <a:pPr marL="0" indent="0">
              <a:buNone/>
            </a:pPr>
            <a:r>
              <a:rPr lang="de-DE" sz="1600" dirty="0"/>
              <a:t>Dauer ca. 20 Minuten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b="1" dirty="0"/>
              <a:t>Bücher Bär</a:t>
            </a:r>
          </a:p>
          <a:p>
            <a:pPr marL="0" indent="0">
              <a:buNone/>
            </a:pPr>
            <a:r>
              <a:rPr lang="de-DE" sz="1600" dirty="0"/>
              <a:t>Ein Angebot für Kinder von 3 bis 4 Jahren. </a:t>
            </a:r>
          </a:p>
          <a:p>
            <a:pPr marL="0" indent="0">
              <a:buNone/>
            </a:pPr>
            <a:r>
              <a:rPr lang="de-DE" sz="1600" dirty="0"/>
              <a:t>Die Geschichte dauert ca. 10-15 Minuten, im </a:t>
            </a:r>
          </a:p>
          <a:p>
            <a:pPr marL="0" indent="0">
              <a:buNone/>
            </a:pPr>
            <a:r>
              <a:rPr lang="de-DE" sz="1600" dirty="0"/>
              <a:t>Anschluss wird gebastelt.</a:t>
            </a:r>
          </a:p>
          <a:p>
            <a:pPr marL="0" indent="0">
              <a:buNone/>
            </a:pPr>
            <a:r>
              <a:rPr lang="de-DE" sz="1600" dirty="0"/>
              <a:t>Dauer ca. 30 Minuten</a:t>
            </a:r>
          </a:p>
        </p:txBody>
      </p:sp>
      <p:pic>
        <p:nvPicPr>
          <p:cNvPr id="8" name="Picture 2" descr="C:\Users\RUET-US0272\AppData\Local\Microsoft\Windows\Temporary Internet Files\Content.Outlook\93SQNM1W\Start Klar pp.jpg">
            <a:extLst>
              <a:ext uri="{FF2B5EF4-FFF2-40B4-BE49-F238E27FC236}">
                <a16:creationId xmlns:a16="http://schemas.microsoft.com/office/drawing/2014/main" id="{68032AFB-749D-111A-6D8D-DECDEF087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10" r="61496" b="31350"/>
          <a:stretch/>
        </p:blipFill>
        <p:spPr bwMode="auto">
          <a:xfrm>
            <a:off x="340179" y="1421133"/>
            <a:ext cx="2999762" cy="266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036EF6-72DF-4F2C-8F4B-44716FB3144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0F74C3-09C4-4C50-B15E-FFA5306DEA1B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8</a:t>
            </a:fld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28A8EF0-7B46-43A8-AC0F-E75983FBA5A5}"/>
              </a:ext>
            </a:extLst>
          </p:cNvPr>
          <p:cNvSpPr/>
          <p:nvPr/>
        </p:nvSpPr>
        <p:spPr>
          <a:xfrm>
            <a:off x="521365" y="4807922"/>
            <a:ext cx="308103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Bibliothek Rüti-Dürnten</a:t>
            </a:r>
          </a:p>
          <a:p>
            <a:r>
              <a:rPr lang="de-DE" sz="1400" dirty="0"/>
              <a:t>Spitalstrasse 6, 8630 Rüti ZH</a:t>
            </a:r>
          </a:p>
          <a:p>
            <a:r>
              <a:rPr lang="de-DE" sz="1400" dirty="0"/>
              <a:t>www.rueti.ch/freizeit-kultur/bibliothek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5C01379F-3764-4F0B-820C-0DD9C0CDDEE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476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AF9757-508E-1C46-9B94-DC2BD9EFF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188575" cy="967145"/>
          </a:xfrm>
        </p:spPr>
        <p:txBody>
          <a:bodyPr>
            <a:normAutofit fontScale="90000"/>
          </a:bodyPr>
          <a:lstStyle/>
          <a:p>
            <a:r>
              <a:rPr lang="de-CH" b="0" i="0" u="none" strike="noStrike" dirty="0">
                <a:solidFill>
                  <a:srgbClr val="575A57"/>
                </a:solidFill>
                <a:effectLst/>
                <a:cs typeface="Arial" panose="020B0604020202020204" pitchFamily="34" charset="0"/>
              </a:rPr>
              <a:t>Elterntreff </a:t>
            </a:r>
            <a:r>
              <a:rPr lang="de-CH" dirty="0">
                <a:solidFill>
                  <a:srgbClr val="575A57"/>
                </a:solidFill>
                <a:cs typeface="Arial" panose="020B0604020202020204" pitchFamily="34" charset="0"/>
              </a:rPr>
              <a:t>«Alltag plus» </a:t>
            </a:r>
            <a:br>
              <a:rPr lang="de-CH" sz="2000" b="0" i="0" u="none" strike="noStrike" dirty="0">
                <a:solidFill>
                  <a:srgbClr val="575A57"/>
                </a:solidFill>
                <a:effectLst/>
                <a:latin typeface="Calibri" panose="020F0502020204030204" pitchFamily="34" charset="0"/>
              </a:rPr>
            </a:br>
            <a:br>
              <a:rPr lang="de-DE" sz="2000" dirty="0">
                <a:solidFill>
                  <a:srgbClr val="575A57"/>
                </a:solidFill>
              </a:rPr>
            </a:br>
            <a:endParaRPr lang="de-CH" sz="2000" dirty="0">
              <a:solidFill>
                <a:srgbClr val="575A57"/>
              </a:solidFill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97F0065-FC75-4629-8C04-1FF8E07F01B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CH"/>
              <a:t>Gemeinde Rüti - Startklar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AFE434B-010E-48F0-B151-5062CF5FC0A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CH"/>
              <a:t>Seite </a:t>
            </a:r>
            <a:fld id="{2C88929A-091C-4F48-BC89-841D26D3CF0B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06AEB7B-7AD4-EF1F-1EA4-3CBE1BAEB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943" y="2281185"/>
            <a:ext cx="3375887" cy="2112749"/>
          </a:xfrm>
          <a:prstGeom prst="rect">
            <a:avLst/>
          </a:prstGeom>
        </p:spPr>
      </p:pic>
      <p:sp>
        <p:nvSpPr>
          <p:cNvPr id="10" name="Textplatzhalter 31">
            <a:extLst>
              <a:ext uri="{FF2B5EF4-FFF2-40B4-BE49-F238E27FC236}">
                <a16:creationId xmlns:a16="http://schemas.microsoft.com/office/drawing/2014/main" id="{59FA6318-38C5-5638-3EE6-8A002FEBA4EF}"/>
              </a:ext>
            </a:extLst>
          </p:cNvPr>
          <p:cNvSpPr txBox="1">
            <a:spLocks/>
          </p:cNvSpPr>
          <p:nvPr/>
        </p:nvSpPr>
        <p:spPr>
          <a:xfrm>
            <a:off x="618428" y="1418436"/>
            <a:ext cx="7590598" cy="45317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4000" indent="-144000" algn="l" defTabSz="914400" rtl="0" eaLnBrk="1" latinLnBrk="1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88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4400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 typeface="Adobe Caslon Pro Italic"/>
              <a:buChar char="‑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Aft>
                <a:spcPts val="0"/>
              </a:spcAft>
              <a:buFont typeface="Adobe Caslon Pro Italic"/>
              <a:buNone/>
            </a:pPr>
            <a:r>
              <a:rPr lang="de-CH" sz="1600" b="1" dirty="0"/>
              <a:t>Offener Elternaustausch rund um das Thema Familie, Kind und Behinderung</a:t>
            </a:r>
          </a:p>
          <a:p>
            <a:pPr marL="0" indent="0">
              <a:lnSpc>
                <a:spcPts val="1800"/>
              </a:lnSpc>
              <a:spcAft>
                <a:spcPts val="0"/>
              </a:spcAft>
              <a:buFont typeface="Adobe Caslon Pro Italic"/>
              <a:buNone/>
            </a:pPr>
            <a:endParaRPr lang="de-CH" sz="1600" b="1" dirty="0"/>
          </a:p>
          <a:p>
            <a:pPr marL="0" indent="0">
              <a:lnSpc>
                <a:spcPts val="1800"/>
              </a:lnSpc>
              <a:spcAft>
                <a:spcPts val="0"/>
              </a:spcAft>
              <a:buFont typeface="Adobe Caslon Pro Italic"/>
              <a:buNone/>
            </a:pPr>
            <a:endParaRPr lang="de-CH" sz="1600" b="1" dirty="0"/>
          </a:p>
          <a:p>
            <a:pPr marL="0" indent="0">
              <a:lnSpc>
                <a:spcPts val="1800"/>
              </a:lnSpc>
              <a:spcAft>
                <a:spcPts val="0"/>
              </a:spcAft>
              <a:buFont typeface="Adobe Caslon Pro Italic"/>
              <a:buNone/>
            </a:pPr>
            <a:r>
              <a:rPr lang="de-CH" sz="1600" b="1" dirty="0"/>
              <a:t>Sind Sie Mutter oder Vater eines Kindes mit Behinderung </a:t>
            </a:r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b="1" dirty="0"/>
              <a:t>oder chronischer Erkrankung?</a:t>
            </a:r>
            <a:br>
              <a:rPr lang="de-CH" sz="1600" dirty="0"/>
            </a:br>
            <a:r>
              <a:rPr lang="de-CH" sz="1600" dirty="0"/>
              <a:t>Möchten Sie andere betroffene Eltern kennenlernen, </a:t>
            </a:r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dirty="0"/>
              <a:t>Erfahrungen austauschen und hilfreiche Tipps und wertvolle Informationen</a:t>
            </a:r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dirty="0"/>
              <a:t>für den Alltag erhalten?</a:t>
            </a:r>
            <a:br>
              <a:rPr lang="de-CH" sz="1600" dirty="0"/>
            </a:br>
            <a:endParaRPr lang="de-CH" sz="1600" dirty="0"/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dirty="0"/>
              <a:t>Oder einfach zuhören und merken: </a:t>
            </a:r>
            <a:r>
              <a:rPr lang="de-CH" sz="1600" b="1" dirty="0"/>
              <a:t>Sie sind nicht allein.</a:t>
            </a:r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endParaRPr lang="de-CH" sz="1600" b="1" dirty="0"/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b="1" dirty="0"/>
              <a:t>Wann?</a:t>
            </a:r>
            <a:br>
              <a:rPr lang="de-CH" sz="1600" dirty="0"/>
            </a:br>
            <a:r>
              <a:rPr lang="de-CH" sz="1600" dirty="0"/>
              <a:t>Jeden letzten Dienstag im Monat ab Mai 2026</a:t>
            </a:r>
          </a:p>
          <a:p>
            <a:pPr marL="0" indent="0">
              <a:spcAft>
                <a:spcPts val="0"/>
              </a:spcAft>
              <a:buFont typeface="Adobe Caslon Pro Italic"/>
              <a:buNone/>
            </a:pPr>
            <a:r>
              <a:rPr lang="de-CH" sz="1600" b="1" dirty="0"/>
              <a:t>Wo?</a:t>
            </a:r>
            <a:br>
              <a:rPr lang="de-CH" sz="1600" dirty="0"/>
            </a:br>
            <a:r>
              <a:rPr lang="de-CH" sz="1600" dirty="0"/>
              <a:t>Bibliothek Rüti Dürnten, Spitalstrasse 6, 8630 Rüti</a:t>
            </a:r>
          </a:p>
          <a:p>
            <a:pPr marL="0" indent="0">
              <a:lnSpc>
                <a:spcPct val="100000"/>
              </a:lnSpc>
              <a:buFont typeface="Adobe Caslon Pro Italic"/>
              <a:buNone/>
            </a:pPr>
            <a:r>
              <a:rPr lang="de-CH" sz="1600" b="1" dirty="0"/>
              <a:t>Kontakt:</a:t>
            </a:r>
          </a:p>
          <a:p>
            <a:pPr marL="0" indent="0">
              <a:lnSpc>
                <a:spcPct val="100000"/>
              </a:lnSpc>
              <a:buFont typeface="Adobe Caslon Pro Italic"/>
              <a:buNone/>
            </a:pPr>
            <a:r>
              <a:rPr lang="de-CH" sz="1600" dirty="0"/>
              <a:t>Heike Deigendesch, E-Mail: heike.deigendesch@rueti.ch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1F5539-5355-4B36-F6DE-882CBFC2C0C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de-DE"/>
              <a:t>05.08.2026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86094117"/>
      </p:ext>
    </p:extLst>
  </p:cSld>
  <p:clrMapOvr>
    <a:masterClrMapping/>
  </p:clrMapOvr>
</p:sld>
</file>

<file path=ppt/theme/theme1.xml><?xml version="1.0" encoding="utf-8"?>
<a:theme xmlns:a="http://schemas.openxmlformats.org/drawingml/2006/main" name="Rüti">
  <a:themeElements>
    <a:clrScheme name="Gemeinde Rüti 1">
      <a:dk1>
        <a:srgbClr val="000000"/>
      </a:dk1>
      <a:lt1>
        <a:srgbClr val="FFFFFF"/>
      </a:lt1>
      <a:dk2>
        <a:srgbClr val="EFECDE"/>
      </a:dk2>
      <a:lt2>
        <a:srgbClr val="CCC7AE"/>
      </a:lt2>
      <a:accent1>
        <a:srgbClr val="575A57"/>
      </a:accent1>
      <a:accent2>
        <a:srgbClr val="9F5E5D"/>
      </a:accent2>
      <a:accent3>
        <a:srgbClr val="CF5053"/>
      </a:accent3>
      <a:accent4>
        <a:srgbClr val="EFECDE"/>
      </a:accent4>
      <a:accent5>
        <a:srgbClr val="EFE5BD"/>
      </a:accent5>
      <a:accent6>
        <a:srgbClr val="CCC7AE"/>
      </a:accent6>
      <a:hlink>
        <a:srgbClr val="CF5053"/>
      </a:hlink>
      <a:folHlink>
        <a:srgbClr val="9F5E5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4" id="{8CDE8596-1532-8240-9E51-184069B6469F}" vid="{697CAC0A-F61E-544D-8A86-989DA9B406D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BE29502ECBFE44A1E6D82120D38F28" ma:contentTypeVersion="13" ma:contentTypeDescription="Ein neues Dokument erstellen." ma:contentTypeScope="" ma:versionID="6679508844270e78f526881240b50b83">
  <xsd:schema xmlns:xsd="http://www.w3.org/2001/XMLSchema" xmlns:xs="http://www.w3.org/2001/XMLSchema" xmlns:p="http://schemas.microsoft.com/office/2006/metadata/properties" xmlns:ns2="3448a1e3-ed2a-431c-9d58-b174252a0502" xmlns:ns3="9f2e5cb8-e49c-4916-aad6-90cb9a61d732" targetNamespace="http://schemas.microsoft.com/office/2006/metadata/properties" ma:root="true" ma:fieldsID="ba6b1063b106a3bb7467ed6f0b667428" ns2:_="" ns3:_="">
    <xsd:import namespace="3448a1e3-ed2a-431c-9d58-b174252a0502"/>
    <xsd:import namespace="9f2e5cb8-e49c-4916-aad6-90cb9a61d7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48a1e3-ed2a-431c-9d58-b174252a05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2e77d02a-bbae-44bf-a307-b80c5c623b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e5cb8-e49c-4916-aad6-90cb9a61d73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bdb7b7-e03e-41fb-8346-d39d729830c8}" ma:internalName="TaxCatchAll" ma:showField="CatchAllData" ma:web="9f2e5cb8-e49c-4916-aad6-90cb9a61d7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f2e5cb8-e49c-4916-aad6-90cb9a61d732" xsi:nil="true"/>
    <lcf76f155ced4ddcb4097134ff3c332f xmlns="3448a1e3-ed2a-431c-9d58-b174252a050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D46012-A5E3-4A05-AA38-1392A76C19B2}"/>
</file>

<file path=customXml/itemProps2.xml><?xml version="1.0" encoding="utf-8"?>
<ds:datastoreItem xmlns:ds="http://schemas.openxmlformats.org/officeDocument/2006/customXml" ds:itemID="{CE081E0A-6994-4490-ABEB-52151F6091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355B66-1D50-4A2D-9E8A-A823DEA3797B}">
  <ds:schemaRefs>
    <ds:schemaRef ds:uri="http://schemas.microsoft.com/office/2006/metadata/properties"/>
    <ds:schemaRef ds:uri="http://schemas.microsoft.com/office/infopath/2007/PartnerControls"/>
    <ds:schemaRef ds:uri="9f2e5cb8-e49c-4916-aad6-90cb9a61d732"/>
    <ds:schemaRef ds:uri="3448a1e3-ed2a-431c-9d58-b174252a050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PPP Vorlage</Template>
  <TotalTime>0</TotalTime>
  <Words>2567</Words>
  <Application>Microsoft Office PowerPoint</Application>
  <PresentationFormat>Breitbild</PresentationFormat>
  <Paragraphs>595</Paragraphs>
  <Slides>38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7" baseType="lpstr">
      <vt:lpstr>Adobe Caslon Pro Italic</vt:lpstr>
      <vt:lpstr>Aptos</vt:lpstr>
      <vt:lpstr>Arial</vt:lpstr>
      <vt:lpstr>ArialMT</vt:lpstr>
      <vt:lpstr>Calibri</vt:lpstr>
      <vt:lpstr>Helvetica</vt:lpstr>
      <vt:lpstr>Symbol</vt:lpstr>
      <vt:lpstr>Wingdings</vt:lpstr>
      <vt:lpstr>Rüti</vt:lpstr>
      <vt:lpstr>PowerPoint-Präsentation</vt:lpstr>
      <vt:lpstr>Tagesbetreuung KitS- «Kita» beim Zentrum Breitenhof </vt:lpstr>
      <vt:lpstr>«Fugu» Kinderkrippe Rüti</vt:lpstr>
      <vt:lpstr>Willkommen in den Tagesfamilien Zürcher Oberland TFZO </vt:lpstr>
      <vt:lpstr>FamilienNetzRüti</vt:lpstr>
      <vt:lpstr>Anlässe zur Elternbildung Kurse, Workshops, Vorträge  </vt:lpstr>
      <vt:lpstr>Bibliothek «Schenk mir eine Geschichte» </vt:lpstr>
      <vt:lpstr>Bibliothek «Angebot Leseförderung» </vt:lpstr>
      <vt:lpstr>Elterntreff «Alltag plus»   </vt:lpstr>
      <vt:lpstr>Verein Zeitgut Bachtel</vt:lpstr>
      <vt:lpstr>Open Sunday mini – ein Bewegungsangebot  </vt:lpstr>
      <vt:lpstr>Kinderturnen Piccolo, Turnverein Rüti  </vt:lpstr>
      <vt:lpstr>MuKi / VaKi Turnen (ElKi), Turnverein Rüti </vt:lpstr>
      <vt:lpstr>Musikunterricht MZO  </vt:lpstr>
      <vt:lpstr>Spielgruppen </vt:lpstr>
      <vt:lpstr>Spielgruppen </vt:lpstr>
      <vt:lpstr>Spielgruppen </vt:lpstr>
      <vt:lpstr>Spielgruppen </vt:lpstr>
      <vt:lpstr>Spielgruppen </vt:lpstr>
      <vt:lpstr>Verein Spielplatz Feienbächli</vt:lpstr>
      <vt:lpstr>PowerPoint-Präsentation</vt:lpstr>
      <vt:lpstr>PowerPoint-Präsentation</vt:lpstr>
      <vt:lpstr>Filme der Bildungsdirektion Zürich in diversen Sprachen       </vt:lpstr>
      <vt:lpstr>Singe mit de Chliine  </vt:lpstr>
      <vt:lpstr>Fiire mit de Chliine  </vt:lpstr>
      <vt:lpstr>Dreifaltigkeitspfarrei Rüti-Dürnten-Bubikon</vt:lpstr>
      <vt:lpstr>Dreifaltigkeitspfarrei Rüti-Dürnten-Bubikon</vt:lpstr>
      <vt:lpstr>Dreifaltigkeitspfarrei Rüti-Dürnten-Bubikon</vt:lpstr>
      <vt:lpstr>Mütter- und Väterberatung Kostenloses und vertrauliches Beratungsangebot für Eltern von Kleinkindern   </vt:lpstr>
      <vt:lpstr>Fit für den Kindergarten</vt:lpstr>
      <vt:lpstr>Dazolino </vt:lpstr>
      <vt:lpstr>Das Förderangebot Sprachbrücke</vt:lpstr>
      <vt:lpstr>Sprachschule Akrotea.ch</vt:lpstr>
      <vt:lpstr>  Erziehungsberatung </vt:lpstr>
      <vt:lpstr>  </vt:lpstr>
      <vt:lpstr>Logopädische Praxis   </vt:lpstr>
      <vt:lpstr>Virtueller Dorfplan für Familien</vt:lpstr>
      <vt:lpstr>Gemeindeverwaltung Rüti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Barbara Metzger</dc:creator>
  <cp:keywords/>
  <dc:description/>
  <cp:lastModifiedBy>Gugelmann Chantal</cp:lastModifiedBy>
  <cp:revision>192</cp:revision>
  <dcterms:created xsi:type="dcterms:W3CDTF">2023-02-02T18:56:07Z</dcterms:created>
  <dcterms:modified xsi:type="dcterms:W3CDTF">2026-08-05T09:09:14Z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30700.0000000000</vt:lpwstr>
  </property>
  <property fmtid="{D5CDD505-2E9C-101B-9397-08002B2CF9AE}" pid="3" name="ContentTypeId">
    <vt:lpwstr>0x0101006ABE29502ECBFE44A1E6D82120D38F28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